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0" r:id="rId3"/>
    <p:sldId id="325" r:id="rId4"/>
    <p:sldId id="326" r:id="rId5"/>
    <p:sldId id="324" r:id="rId6"/>
    <p:sldId id="327" r:id="rId7"/>
    <p:sldId id="312" r:id="rId8"/>
    <p:sldId id="313" r:id="rId9"/>
    <p:sldId id="311" r:id="rId10"/>
    <p:sldId id="291" r:id="rId11"/>
    <p:sldId id="292" r:id="rId12"/>
    <p:sldId id="293" r:id="rId13"/>
    <p:sldId id="315" r:id="rId14"/>
    <p:sldId id="317" r:id="rId15"/>
    <p:sldId id="314" r:id="rId16"/>
    <p:sldId id="316" r:id="rId17"/>
    <p:sldId id="318" r:id="rId18"/>
    <p:sldId id="320" r:id="rId19"/>
    <p:sldId id="319" r:id="rId20"/>
    <p:sldId id="321" r:id="rId21"/>
    <p:sldId id="322" r:id="rId22"/>
    <p:sldId id="323" r:id="rId23"/>
    <p:sldId id="328" r:id="rId24"/>
    <p:sldId id="329" r:id="rId25"/>
    <p:sldId id="330" r:id="rId26"/>
    <p:sldId id="331" r:id="rId27"/>
    <p:sldId id="334" r:id="rId28"/>
    <p:sldId id="332" r:id="rId29"/>
    <p:sldId id="335" r:id="rId30"/>
    <p:sldId id="333" r:id="rId31"/>
    <p:sldId id="336" r:id="rId32"/>
    <p:sldId id="33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BB157-893A-4204-B361-BD087F30D37C}" type="datetimeFigureOut">
              <a:rPr lang="en-US" smtClean="0"/>
              <a:pPr/>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23FC35-EA7D-4F34-BE50-A657EB5CE7A4}" type="slidenum">
              <a:rPr lang="en-US" smtClean="0"/>
              <a:pPr/>
              <a:t>‹#›</a:t>
            </a:fld>
            <a:endParaRPr lang="en-US"/>
          </a:p>
        </p:txBody>
      </p:sp>
    </p:spTree>
    <p:extLst>
      <p:ext uri="{BB962C8B-B14F-4D97-AF65-F5344CB8AC3E}">
        <p14:creationId xmlns:p14="http://schemas.microsoft.com/office/powerpoint/2010/main" xmlns="" val="1599367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202889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2292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20115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15970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1D5860-C004-4587-A059-F9F4865B9F0B}" type="datetimeFigureOut">
              <a:rPr lang="en-US" smtClean="0"/>
              <a:pPr/>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152459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D5860-C004-4587-A059-F9F4865B9F0B}" type="datetimeFigureOut">
              <a:rPr lang="en-US" smtClean="0"/>
              <a:pPr/>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4248524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D5860-C004-4587-A059-F9F4865B9F0B}" type="datetimeFigureOut">
              <a:rPr lang="en-US" smtClean="0"/>
              <a:pPr/>
              <a:t>3/9/2015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93951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D5860-C004-4587-A059-F9F4865B9F0B}" type="datetimeFigureOut">
              <a:rPr lang="en-US" smtClean="0"/>
              <a:pPr/>
              <a:t>3/9/2015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375772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D5860-C004-4587-A059-F9F4865B9F0B}" type="datetimeFigureOut">
              <a:rPr lang="en-US" smtClean="0"/>
              <a:pPr/>
              <a:t>3/9/2015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28956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D5860-C004-4587-A059-F9F4865B9F0B}" type="datetimeFigureOut">
              <a:rPr lang="en-US" smtClean="0"/>
              <a:pPr/>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419696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D5860-C004-4587-A059-F9F4865B9F0B}" type="datetimeFigureOut">
              <a:rPr lang="en-US" smtClean="0"/>
              <a:pPr/>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282376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D5860-C004-4587-A059-F9F4865B9F0B}" type="datetimeFigureOut">
              <a:rPr lang="en-US" smtClean="0"/>
              <a:pPr/>
              <a:t>3/9/2015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DE92D-F630-43B0-BC5E-A5C676C8077A}" type="slidenum">
              <a:rPr lang="en-US" smtClean="0"/>
              <a:pPr/>
              <a:t>‹#›</a:t>
            </a:fld>
            <a:endParaRPr lang="en-US"/>
          </a:p>
        </p:txBody>
      </p:sp>
    </p:spTree>
    <p:extLst>
      <p:ext uri="{BB962C8B-B14F-4D97-AF65-F5344CB8AC3E}">
        <p14:creationId xmlns:p14="http://schemas.microsoft.com/office/powerpoint/2010/main" xmlns="" val="68499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economicshelp.org/blog/inflation/hyper-inflation-in-zimbabw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UNIT IVE</a:t>
            </a:r>
            <a:endParaRPr lang="en-US"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838200" y="3886200"/>
            <a:ext cx="7772400" cy="1752600"/>
          </a:xfrm>
        </p:spPr>
        <p:txBody>
          <a:bodyPr>
            <a:normAutofit/>
          </a:bodyPr>
          <a:lstStyle/>
          <a:p>
            <a:r>
              <a:rPr lang="en-US" sz="4000" b="1" dirty="0" smtClean="0">
                <a:solidFill>
                  <a:srgbClr val="FF0000"/>
                </a:solidFill>
                <a:latin typeface="Times New Roman" pitchFamily="18" charset="0"/>
                <a:cs typeface="Times New Roman" pitchFamily="18" charset="0"/>
              </a:rPr>
              <a:t>INFLATION   </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44927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29600" cy="1096962"/>
          </a:xfrm>
        </p:spPr>
        <p:txBody>
          <a:bodyPr>
            <a:normAutofit fontScale="90000"/>
          </a:bodyPr>
          <a:lstStyle/>
          <a:p>
            <a:pPr algn="l"/>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TYPES OF INFLATION       {</a:t>
            </a:r>
            <a:r>
              <a:rPr lang="en-029" b="1" dirty="0" smtClean="0">
                <a:solidFill>
                  <a:srgbClr val="FF0000"/>
                </a:solidFill>
              </a:rPr>
              <a:t>Demand Pull inflation}</a:t>
            </a:r>
            <a:br>
              <a:rPr lang="en-029" b="1" dirty="0" smtClean="0">
                <a:solidFill>
                  <a:srgbClr val="FF0000"/>
                </a:solidFill>
              </a:rPr>
            </a:br>
            <a:endParaRPr lang="en-US" b="1" dirty="0">
              <a:solidFill>
                <a:srgbClr val="FF0000"/>
              </a:solidFill>
              <a:latin typeface="Times New Roman" pitchFamily="18" charset="0"/>
              <a:cs typeface="Times New Roman" pitchFamily="18" charset="0"/>
            </a:endParaRPr>
          </a:p>
        </p:txBody>
      </p:sp>
      <p:pic>
        <p:nvPicPr>
          <p:cNvPr id="83974" name="Picture 6" descr="figure25_13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1524000"/>
            <a:ext cx="7402512" cy="4267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62066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 presetClass="entr" presetSubtype="32" fill="hold" nodeType="afterEffect">
                                  <p:stCondLst>
                                    <p:cond delay="0"/>
                                  </p:stCondLst>
                                  <p:childTnLst>
                                    <p:set>
                                      <p:cBhvr>
                                        <p:cTn id="6" dur="1" fill="hold">
                                          <p:stCondLst>
                                            <p:cond delay="0"/>
                                          </p:stCondLst>
                                        </p:cTn>
                                        <p:tgtEl>
                                          <p:spTgt spid="83974"/>
                                        </p:tgtEl>
                                        <p:attrNameLst>
                                          <p:attrName>style.visibility</p:attrName>
                                        </p:attrNameLst>
                                      </p:cBhvr>
                                      <p:to>
                                        <p:strVal val="visible"/>
                                      </p:to>
                                    </p:set>
                                    <p:animEffect transition="in" filter="box(out)">
                                      <p:cBhvr>
                                        <p:cTn id="7" dur="500"/>
                                        <p:tgtEl>
                                          <p:spTgt spid="8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algn="l"/>
            <a:r>
              <a:rPr lang="en-US" b="1" dirty="0">
                <a:solidFill>
                  <a:srgbClr val="FF0000"/>
                </a:solidFill>
                <a:latin typeface="Times New Roman" pitchFamily="18" charset="0"/>
                <a:cs typeface="Times New Roman" pitchFamily="18" charset="0"/>
              </a:rPr>
              <a:t>Cost-Push, or Supply-Side Inflation</a:t>
            </a:r>
          </a:p>
        </p:txBody>
      </p:sp>
      <p:sp>
        <p:nvSpPr>
          <p:cNvPr id="84995" name="Rectangle 3"/>
          <p:cNvSpPr>
            <a:spLocks noChangeArrowheads="1"/>
          </p:cNvSpPr>
          <p:nvPr/>
        </p:nvSpPr>
        <p:spPr bwMode="auto">
          <a:xfrm>
            <a:off x="4572000" y="1828800"/>
            <a:ext cx="4343400" cy="44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5000"/>
              </a:spcBef>
              <a:spcAft>
                <a:spcPct val="25000"/>
              </a:spcAft>
              <a:buFontTx/>
              <a:buChar char="•"/>
            </a:pPr>
            <a:r>
              <a:rPr lang="en-US" sz="2800" b="1" i="1" dirty="0">
                <a:solidFill>
                  <a:srgbClr val="FF0000"/>
                </a:solidFill>
                <a:latin typeface="Arial" charset="0"/>
              </a:rPr>
              <a:t>Stagflation</a:t>
            </a:r>
            <a:r>
              <a:rPr lang="en-US" sz="2800" dirty="0">
                <a:latin typeface="Arial" charset="0"/>
              </a:rPr>
              <a:t> </a:t>
            </a:r>
            <a:r>
              <a:rPr lang="en-US" sz="2800" b="1" dirty="0">
                <a:solidFill>
                  <a:schemeClr val="tx2"/>
                </a:solidFill>
                <a:latin typeface="Times New Roman" pitchFamily="18" charset="0"/>
                <a:cs typeface="Times New Roman" pitchFamily="18" charset="0"/>
              </a:rPr>
              <a:t>occurs when output is falling at the same time that prices are </a:t>
            </a:r>
            <a:r>
              <a:rPr lang="en-US" sz="2800" b="1" dirty="0" smtClean="0">
                <a:solidFill>
                  <a:schemeClr val="tx2"/>
                </a:solidFill>
                <a:latin typeface="Times New Roman" pitchFamily="18" charset="0"/>
                <a:cs typeface="Times New Roman" pitchFamily="18" charset="0"/>
              </a:rPr>
              <a:t>rising.</a:t>
            </a:r>
          </a:p>
          <a:p>
            <a:pPr marL="342900" indent="-342900">
              <a:spcBef>
                <a:spcPct val="25000"/>
              </a:spcBef>
              <a:spcAft>
                <a:spcPct val="25000"/>
              </a:spcAft>
              <a:buFontTx/>
              <a:buChar char="•"/>
            </a:pPr>
            <a:r>
              <a:rPr lang="en-US" sz="2800" b="1" dirty="0" smtClean="0">
                <a:solidFill>
                  <a:schemeClr val="tx2"/>
                </a:solidFill>
                <a:latin typeface="Times New Roman" pitchFamily="18" charset="0"/>
                <a:cs typeface="Times New Roman" pitchFamily="18" charset="0"/>
              </a:rPr>
              <a:t>One possible cause of stagflation is an increase in costs.</a:t>
            </a:r>
            <a:endParaRPr lang="en-US" sz="2800" b="1" dirty="0">
              <a:solidFill>
                <a:schemeClr val="tx2"/>
              </a:solidFill>
              <a:latin typeface="Times New Roman" pitchFamily="18" charset="0"/>
              <a:cs typeface="Times New Roman" pitchFamily="18" charset="0"/>
            </a:endParaRPr>
          </a:p>
        </p:txBody>
      </p:sp>
      <p:pic>
        <p:nvPicPr>
          <p:cNvPr id="84996" name="Picture 4" descr="C:\Prentice Hall\casefair7e\single_34chptrs\ch25_7e\figure25_14\figure25_14_4.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6088" y="1828800"/>
            <a:ext cx="4125912" cy="3611563"/>
          </a:xfrm>
          <a:prstGeom prst="rect">
            <a:avLst/>
          </a:prstGeom>
          <a:noFill/>
          <a:extLst>
            <a:ext uri="{909E8E84-426E-40DD-AFC4-6F175D3DCCD1}">
              <a14:hiddenFill xmlns:a14="http://schemas.microsoft.com/office/drawing/2010/main" xmlns="">
                <a:solidFill>
                  <a:srgbClr val="FFFFFF"/>
                </a:solidFill>
              </a14:hiddenFill>
            </a:ext>
          </a:extLst>
        </p:spPr>
      </p:pic>
      <p:pic>
        <p:nvPicPr>
          <p:cNvPr id="84997" name="Picture 5" descr="C:\Prentice Hall\casefair7e\single_34chptrs\ch25_7e\figure25_14\figure25_14_3.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6088" y="1828800"/>
            <a:ext cx="4125912" cy="3611563"/>
          </a:xfrm>
          <a:prstGeom prst="rect">
            <a:avLst/>
          </a:prstGeom>
          <a:noFill/>
          <a:extLst>
            <a:ext uri="{909E8E84-426E-40DD-AFC4-6F175D3DCCD1}">
              <a14:hiddenFill xmlns:a14="http://schemas.microsoft.com/office/drawing/2010/main" xmlns="">
                <a:solidFill>
                  <a:srgbClr val="FFFFFF"/>
                </a:solidFill>
              </a14:hiddenFill>
            </a:ext>
          </a:extLst>
        </p:spPr>
      </p:pic>
      <p:pic>
        <p:nvPicPr>
          <p:cNvPr id="84998" name="Picture 6" descr="C:\Prentice Hall\casefair7e\single_34chptrs\ch25_7e\figure25_14\figure25_14_2.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6088" y="1828800"/>
            <a:ext cx="4125912" cy="3611563"/>
          </a:xfrm>
          <a:prstGeom prst="rect">
            <a:avLst/>
          </a:prstGeom>
          <a:noFill/>
          <a:extLst>
            <a:ext uri="{909E8E84-426E-40DD-AFC4-6F175D3DCCD1}">
              <a14:hiddenFill xmlns:a14="http://schemas.microsoft.com/office/drawing/2010/main" xmlns="">
                <a:solidFill>
                  <a:srgbClr val="FFFFFF"/>
                </a:solidFill>
              </a14:hiddenFill>
            </a:ext>
          </a:extLst>
        </p:spPr>
      </p:pic>
      <p:pic>
        <p:nvPicPr>
          <p:cNvPr id="84999" name="Picture 7" descr="C:\Prentice Hall\casefair7e\single_34chptrs\ch25_7e\figure25_14\figure25_14.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6088" y="1828800"/>
            <a:ext cx="4125912" cy="3611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51629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84996"/>
                                        </p:tgtEl>
                                        <p:attrNameLst>
                                          <p:attrName>style.visibility</p:attrName>
                                        </p:attrNameLst>
                                      </p:cBhvr>
                                      <p:to>
                                        <p:strVal val="visible"/>
                                      </p:to>
                                    </p:set>
                                    <p:animEffect transition="in" filter="box(out)">
                                      <p:cBhvr>
                                        <p:cTn id="7" dur="500"/>
                                        <p:tgtEl>
                                          <p:spTgt spid="8499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4995"/>
                                        </p:tgtEl>
                                        <p:attrNameLst>
                                          <p:attrName>style.visibility</p:attrName>
                                        </p:attrNameLst>
                                      </p:cBhvr>
                                      <p:to>
                                        <p:strVal val="visible"/>
                                      </p:to>
                                    </p:set>
                                    <p:animEffect transition="in" filter="wipe(left)">
                                      <p:cBhvr>
                                        <p:cTn id="11" dur="500"/>
                                        <p:tgtEl>
                                          <p:spTgt spid="84995"/>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84997"/>
                                        </p:tgtEl>
                                        <p:attrNameLst>
                                          <p:attrName>style.visibility</p:attrName>
                                        </p:attrNameLst>
                                      </p:cBhvr>
                                      <p:to>
                                        <p:strVal val="visible"/>
                                      </p:to>
                                    </p:set>
                                    <p:animEffect transition="in" filter="box(out)">
                                      <p:cBhvr>
                                        <p:cTn id="15" dur="500"/>
                                        <p:tgtEl>
                                          <p:spTgt spid="84997"/>
                                        </p:tgtEl>
                                      </p:cBhvr>
                                    </p:animEffect>
                                  </p:childTnLst>
                                </p:cTn>
                              </p:par>
                            </p:childTnLst>
                          </p:cTn>
                        </p:par>
                        <p:par>
                          <p:cTn id="16" fill="hold" nodeType="afterGroup">
                            <p:stCondLst>
                              <p:cond delay="1500"/>
                            </p:stCondLst>
                            <p:childTnLst>
                              <p:par>
                                <p:cTn id="17" presetID="4" presetClass="entr" presetSubtype="32" fill="hold" nodeType="afterEffect">
                                  <p:stCondLst>
                                    <p:cond delay="0"/>
                                  </p:stCondLst>
                                  <p:childTnLst>
                                    <p:set>
                                      <p:cBhvr>
                                        <p:cTn id="18" dur="1" fill="hold">
                                          <p:stCondLst>
                                            <p:cond delay="0"/>
                                          </p:stCondLst>
                                        </p:cTn>
                                        <p:tgtEl>
                                          <p:spTgt spid="84998"/>
                                        </p:tgtEl>
                                        <p:attrNameLst>
                                          <p:attrName>style.visibility</p:attrName>
                                        </p:attrNameLst>
                                      </p:cBhvr>
                                      <p:to>
                                        <p:strVal val="visible"/>
                                      </p:to>
                                    </p:set>
                                    <p:animEffect transition="in" filter="box(out)">
                                      <p:cBhvr>
                                        <p:cTn id="19" dur="500"/>
                                        <p:tgtEl>
                                          <p:spTgt spid="84998"/>
                                        </p:tgtEl>
                                      </p:cBhvr>
                                    </p:animEffect>
                                  </p:childTnLst>
                                </p:cTn>
                              </p:par>
                            </p:childTnLst>
                          </p:cTn>
                        </p:par>
                        <p:par>
                          <p:cTn id="20" fill="hold" nodeType="afterGroup">
                            <p:stCondLst>
                              <p:cond delay="2000"/>
                            </p:stCondLst>
                            <p:childTnLst>
                              <p:par>
                                <p:cTn id="21" presetID="4" presetClass="entr" presetSubtype="32" fill="hold" nodeType="afterEffect">
                                  <p:stCondLst>
                                    <p:cond delay="0"/>
                                  </p:stCondLst>
                                  <p:childTnLst>
                                    <p:set>
                                      <p:cBhvr>
                                        <p:cTn id="22" dur="1" fill="hold">
                                          <p:stCondLst>
                                            <p:cond delay="0"/>
                                          </p:stCondLst>
                                        </p:cTn>
                                        <p:tgtEl>
                                          <p:spTgt spid="84999"/>
                                        </p:tgtEl>
                                        <p:attrNameLst>
                                          <p:attrName>style.visibility</p:attrName>
                                        </p:attrNameLst>
                                      </p:cBhvr>
                                      <p:to>
                                        <p:strVal val="visible"/>
                                      </p:to>
                                    </p:set>
                                    <p:animEffect transition="in" filter="box(out)">
                                      <p:cBhvr>
                                        <p:cTn id="23" dur="500"/>
                                        <p:tgtEl>
                                          <p:spTgt spid="84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fontScale="90000"/>
          </a:bodyPr>
          <a:lstStyle/>
          <a:p>
            <a:r>
              <a:rPr lang="en-US" b="1" dirty="0">
                <a:solidFill>
                  <a:srgbClr val="FF0000"/>
                </a:solidFill>
                <a:latin typeface="Times New Roman" pitchFamily="18" charset="0"/>
                <a:cs typeface="Times New Roman" pitchFamily="18" charset="0"/>
              </a:rPr>
              <a:t>Cost-Push, or Supply-Side Inflation</a:t>
            </a:r>
          </a:p>
        </p:txBody>
      </p:sp>
      <p:sp>
        <p:nvSpPr>
          <p:cNvPr id="86019" name="Rectangle 3"/>
          <p:cNvSpPr>
            <a:spLocks noGrp="1" noChangeArrowheads="1"/>
          </p:cNvSpPr>
          <p:nvPr>
            <p:ph type="body" idx="1"/>
          </p:nvPr>
        </p:nvSpPr>
        <p:spPr>
          <a:xfrm>
            <a:off x="4572000" y="1828800"/>
            <a:ext cx="4343400" cy="4495800"/>
          </a:xfrm>
        </p:spPr>
        <p:txBody>
          <a:bodyPr/>
          <a:lstStyle/>
          <a:p>
            <a:r>
              <a:rPr lang="en-US" b="1" dirty="0">
                <a:solidFill>
                  <a:schemeClr val="accent1"/>
                </a:solidFill>
                <a:latin typeface="Times New Roman" pitchFamily="18" charset="0"/>
                <a:cs typeface="Times New Roman" pitchFamily="18" charset="0"/>
              </a:rPr>
              <a:t>Cost shocks are bad news for policy makers.  The only way to counter the output loss is by having the price level increase even more than it would without the policy action.</a:t>
            </a:r>
          </a:p>
        </p:txBody>
      </p:sp>
      <p:pic>
        <p:nvPicPr>
          <p:cNvPr id="86020" name="Picture 4" descr="figure25_1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6088" y="1828800"/>
            <a:ext cx="4125912" cy="3611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6400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left)">
                                      <p:cBhvr>
                                        <p:cTn id="7" dur="500"/>
                                        <p:tgtEl>
                                          <p:spTgt spid="860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2"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029" sz="4000" b="1" dirty="0" smtClean="0">
                <a:solidFill>
                  <a:schemeClr val="tx2"/>
                </a:solidFill>
                <a:latin typeface="Times New Roman" pitchFamily="18" charset="0"/>
                <a:cs typeface="Times New Roman" pitchFamily="18" charset="0"/>
              </a:rPr>
              <a:t>Increase in cost of production will result in cost push inflation. As the cost of production increases, the firms will reduce supply. The aggregate supply will shift to the left, from AS</a:t>
            </a:r>
            <a:r>
              <a:rPr lang="en-029" sz="4000" b="1" baseline="-25000" dirty="0" smtClean="0">
                <a:solidFill>
                  <a:schemeClr val="tx2"/>
                </a:solidFill>
                <a:latin typeface="Times New Roman" pitchFamily="18" charset="0"/>
                <a:cs typeface="Times New Roman" pitchFamily="18" charset="0"/>
              </a:rPr>
              <a:t>0</a:t>
            </a:r>
            <a:r>
              <a:rPr lang="en-029" sz="4000" b="1" dirty="0" smtClean="0">
                <a:solidFill>
                  <a:schemeClr val="tx2"/>
                </a:solidFill>
                <a:latin typeface="Times New Roman" pitchFamily="18" charset="0"/>
                <a:cs typeface="Times New Roman" pitchFamily="18" charset="0"/>
              </a:rPr>
              <a:t> to AS</a:t>
            </a:r>
            <a:r>
              <a:rPr lang="en-029" sz="4000" b="1" baseline="-25000" dirty="0" smtClean="0">
                <a:solidFill>
                  <a:schemeClr val="tx2"/>
                </a:solidFill>
                <a:latin typeface="Times New Roman" pitchFamily="18" charset="0"/>
                <a:cs typeface="Times New Roman" pitchFamily="18" charset="0"/>
              </a:rPr>
              <a:t>1</a:t>
            </a:r>
            <a:r>
              <a:rPr lang="en-029" sz="4000" b="1" dirty="0" smtClean="0">
                <a:solidFill>
                  <a:schemeClr val="tx2"/>
                </a:solidFill>
                <a:latin typeface="Times New Roman" pitchFamily="18" charset="0"/>
                <a:cs typeface="Times New Roman" pitchFamily="18" charset="0"/>
              </a:rPr>
              <a:t>. This will result in an increase in the average price level in the economy. Real output will fall.</a:t>
            </a:r>
            <a:endParaRPr lang="en-029" sz="4000" b="1" dirty="0">
              <a:solidFill>
                <a:schemeClr val="tx2"/>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l"/>
            <a:r>
              <a:rPr lang="en-029" b="1" dirty="0" smtClean="0">
                <a:solidFill>
                  <a:srgbClr val="FF0000"/>
                </a:solidFill>
                <a:latin typeface="Times New Roman" pitchFamily="18" charset="0"/>
                <a:cs typeface="Times New Roman" pitchFamily="18" charset="0"/>
              </a:rPr>
              <a:t/>
            </a:r>
            <a:br>
              <a:rPr lang="en-029" b="1" dirty="0" smtClean="0">
                <a:solidFill>
                  <a:srgbClr val="FF0000"/>
                </a:solidFill>
                <a:latin typeface="Times New Roman" pitchFamily="18" charset="0"/>
                <a:cs typeface="Times New Roman" pitchFamily="18" charset="0"/>
              </a:rPr>
            </a:br>
            <a:r>
              <a:rPr lang="en-029" b="1" dirty="0" smtClean="0">
                <a:solidFill>
                  <a:srgbClr val="FF0000"/>
                </a:solidFill>
                <a:latin typeface="Times New Roman" pitchFamily="18" charset="0"/>
                <a:cs typeface="Times New Roman" pitchFamily="18" charset="0"/>
              </a:rPr>
              <a:t>INFLATIONARY SPIRAL</a:t>
            </a:r>
            <a:br>
              <a:rPr lang="en-029" b="1" dirty="0" smtClean="0">
                <a:solidFill>
                  <a:srgbClr val="FF0000"/>
                </a:solidFill>
                <a:latin typeface="Times New Roman" pitchFamily="18" charset="0"/>
                <a:cs typeface="Times New Roman" pitchFamily="18" charset="0"/>
              </a:rPr>
            </a:br>
            <a:endParaRPr lang="en-029"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r>
              <a:rPr lang="en-029" sz="4000" b="1" dirty="0" smtClean="0">
                <a:solidFill>
                  <a:schemeClr val="tx2"/>
                </a:solidFill>
                <a:latin typeface="Times New Roman" pitchFamily="18" charset="0"/>
                <a:cs typeface="Times New Roman" pitchFamily="18" charset="0"/>
              </a:rPr>
              <a:t>It is self-sustaining upward trend in general price levels due to interaction of demand pull and cost push inflation. It is also known as Wage price spiral. </a:t>
            </a:r>
            <a:endParaRPr lang="en-029" sz="4000" b="1" dirty="0">
              <a:solidFill>
                <a:schemeClr val="tx2"/>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pPr algn="l"/>
            <a:r>
              <a:rPr lang="en-029" b="1" dirty="0" smtClean="0">
                <a:solidFill>
                  <a:srgbClr val="FF0000"/>
                </a:solidFill>
                <a:latin typeface="Times New Roman" pitchFamily="18" charset="0"/>
                <a:cs typeface="Times New Roman" pitchFamily="18" charset="0"/>
              </a:rPr>
              <a:t>CAUSES OF INFLATION</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839200" cy="5181600"/>
          </a:xfrm>
        </p:spPr>
        <p:txBody>
          <a:bodyPr>
            <a:normAutofit fontScale="92500"/>
          </a:bodyPr>
          <a:lstStyle/>
          <a:p>
            <a:pPr>
              <a:buNone/>
            </a:pPr>
            <a:r>
              <a:rPr lang="en-029" b="1" dirty="0" smtClean="0">
                <a:solidFill>
                  <a:schemeClr val="tx2"/>
                </a:solidFill>
                <a:latin typeface="Times New Roman" pitchFamily="18" charset="0"/>
                <a:cs typeface="Times New Roman" pitchFamily="18" charset="0"/>
              </a:rPr>
              <a:t>Demand pull inflation is caused due to the changes in</a:t>
            </a:r>
          </a:p>
          <a:p>
            <a:pPr>
              <a:buNone/>
            </a:pPr>
            <a:r>
              <a:rPr lang="en-029" b="1" dirty="0" smtClean="0">
                <a:solidFill>
                  <a:schemeClr val="tx2"/>
                </a:solidFill>
                <a:latin typeface="Times New Roman" pitchFamily="18" charset="0"/>
                <a:cs typeface="Times New Roman" pitchFamily="18" charset="0"/>
              </a:rPr>
              <a:t>the determinants of AD. Whenever, any of the</a:t>
            </a:r>
          </a:p>
          <a:p>
            <a:pPr>
              <a:buNone/>
            </a:pPr>
            <a:r>
              <a:rPr lang="en-029" b="1" dirty="0" smtClean="0">
                <a:solidFill>
                  <a:schemeClr val="tx2"/>
                </a:solidFill>
                <a:latin typeface="Times New Roman" pitchFamily="18" charset="0"/>
                <a:cs typeface="Times New Roman" pitchFamily="18" charset="0"/>
              </a:rPr>
              <a:t>components of AD will increase, this will result in an</a:t>
            </a:r>
          </a:p>
          <a:p>
            <a:pPr>
              <a:buNone/>
            </a:pPr>
            <a:r>
              <a:rPr lang="en-029" b="1" dirty="0" smtClean="0">
                <a:solidFill>
                  <a:schemeClr val="tx2"/>
                </a:solidFill>
                <a:latin typeface="Times New Roman" pitchFamily="18" charset="0"/>
                <a:cs typeface="Times New Roman" pitchFamily="18" charset="0"/>
              </a:rPr>
              <a:t>increase in aggregate demand:</a:t>
            </a:r>
          </a:p>
          <a:p>
            <a:pPr>
              <a:buNone/>
            </a:pPr>
            <a:r>
              <a:rPr lang="en-029" b="1" dirty="0" smtClean="0">
                <a:solidFill>
                  <a:schemeClr val="tx2"/>
                </a:solidFill>
                <a:latin typeface="Times New Roman" pitchFamily="18" charset="0"/>
                <a:cs typeface="Times New Roman" pitchFamily="18" charset="0"/>
              </a:rPr>
              <a:t> </a:t>
            </a:r>
            <a:endParaRPr lang="en-029" dirty="0" smtClean="0"/>
          </a:p>
          <a:p>
            <a:pPr>
              <a:buNone/>
            </a:pPr>
            <a:r>
              <a:rPr lang="en-029" sz="3500" b="1" dirty="0" smtClean="0">
                <a:solidFill>
                  <a:schemeClr val="tx2"/>
                </a:solidFill>
                <a:latin typeface="Times New Roman" pitchFamily="18" charset="0"/>
                <a:cs typeface="Times New Roman" pitchFamily="18" charset="0"/>
              </a:rPr>
              <a:t>consumption</a:t>
            </a:r>
          </a:p>
          <a:p>
            <a:pPr>
              <a:buNone/>
            </a:pPr>
            <a:r>
              <a:rPr lang="en-029" sz="3500" b="1" dirty="0" smtClean="0">
                <a:solidFill>
                  <a:schemeClr val="tx2"/>
                </a:solidFill>
                <a:latin typeface="Times New Roman" pitchFamily="18" charset="0"/>
                <a:cs typeface="Times New Roman" pitchFamily="18" charset="0"/>
              </a:rPr>
              <a:t>investment</a:t>
            </a:r>
          </a:p>
          <a:p>
            <a:pPr>
              <a:buNone/>
            </a:pPr>
            <a:r>
              <a:rPr lang="en-029" sz="3500" b="1" dirty="0" smtClean="0">
                <a:solidFill>
                  <a:schemeClr val="tx2"/>
                </a:solidFill>
                <a:latin typeface="Times New Roman" pitchFamily="18" charset="0"/>
                <a:cs typeface="Times New Roman" pitchFamily="18" charset="0"/>
              </a:rPr>
              <a:t>government spending </a:t>
            </a:r>
          </a:p>
          <a:p>
            <a:pPr>
              <a:buNone/>
            </a:pPr>
            <a:r>
              <a:rPr lang="en-029" sz="3500" b="1" dirty="0" smtClean="0">
                <a:solidFill>
                  <a:schemeClr val="tx2"/>
                </a:solidFill>
                <a:latin typeface="Times New Roman" pitchFamily="18" charset="0"/>
                <a:cs typeface="Times New Roman" pitchFamily="18" charset="0"/>
              </a:rPr>
              <a:t>net exports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92162"/>
          </a:xfrm>
        </p:spPr>
        <p:txBody>
          <a:bodyPr/>
          <a:lstStyle/>
          <a:p>
            <a:pPr algn="l"/>
            <a:r>
              <a:rPr lang="en-029" b="1" dirty="0" smtClean="0">
                <a:solidFill>
                  <a:srgbClr val="FF0000"/>
                </a:solidFill>
                <a:latin typeface="Times New Roman" pitchFamily="18" charset="0"/>
                <a:cs typeface="Times New Roman" pitchFamily="18" charset="0"/>
              </a:rPr>
              <a:t>CAUSES OF INFLATION</a:t>
            </a:r>
            <a:endParaRPr lang="en-029" dirty="0"/>
          </a:p>
        </p:txBody>
      </p:sp>
      <p:sp>
        <p:nvSpPr>
          <p:cNvPr id="3" name="Content Placeholder 2"/>
          <p:cNvSpPr>
            <a:spLocks noGrp="1"/>
          </p:cNvSpPr>
          <p:nvPr>
            <p:ph idx="1"/>
          </p:nvPr>
        </p:nvSpPr>
        <p:spPr>
          <a:xfrm>
            <a:off x="0" y="1143000"/>
            <a:ext cx="9144000" cy="5486400"/>
          </a:xfrm>
        </p:spPr>
        <p:txBody>
          <a:bodyPr>
            <a:normAutofit/>
          </a:bodyPr>
          <a:lstStyle/>
          <a:p>
            <a:pPr>
              <a:buNone/>
            </a:pPr>
            <a:r>
              <a:rPr lang="en-029" sz="4000" b="1" dirty="0" smtClean="0">
                <a:solidFill>
                  <a:schemeClr val="tx2"/>
                </a:solidFill>
                <a:latin typeface="Times New Roman" pitchFamily="18" charset="0"/>
                <a:cs typeface="Times New Roman" pitchFamily="18" charset="0"/>
              </a:rPr>
              <a:t>Cost Push inflation is mainly caused due</a:t>
            </a:r>
          </a:p>
          <a:p>
            <a:pPr>
              <a:buNone/>
            </a:pPr>
            <a:r>
              <a:rPr lang="en-029" sz="4000" b="1" dirty="0" smtClean="0">
                <a:solidFill>
                  <a:schemeClr val="tx2"/>
                </a:solidFill>
                <a:latin typeface="Times New Roman" pitchFamily="18" charset="0"/>
                <a:cs typeface="Times New Roman" pitchFamily="18" charset="0"/>
              </a:rPr>
              <a:t>to the following factors:</a:t>
            </a:r>
          </a:p>
          <a:p>
            <a:pPr>
              <a:buNone/>
            </a:pPr>
            <a:endParaRPr lang="en-029" sz="4000" b="1" dirty="0" smtClean="0">
              <a:solidFill>
                <a:schemeClr val="tx2"/>
              </a:solidFill>
              <a:latin typeface="Times New Roman" pitchFamily="18" charset="0"/>
              <a:cs typeface="Times New Roman" pitchFamily="18" charset="0"/>
            </a:endParaRPr>
          </a:p>
          <a:p>
            <a:r>
              <a:rPr lang="en-029" sz="4000" b="1" dirty="0" smtClean="0">
                <a:solidFill>
                  <a:schemeClr val="tx2"/>
                </a:solidFill>
                <a:latin typeface="Times New Roman" pitchFamily="18" charset="0"/>
                <a:cs typeface="Times New Roman" pitchFamily="18" charset="0"/>
              </a:rPr>
              <a:t>increase in wages (wage push inflation)</a:t>
            </a:r>
          </a:p>
          <a:p>
            <a:r>
              <a:rPr lang="en-029" sz="4000" b="1" dirty="0" smtClean="0">
                <a:solidFill>
                  <a:schemeClr val="tx2"/>
                </a:solidFill>
                <a:latin typeface="Times New Roman" pitchFamily="18" charset="0"/>
                <a:cs typeface="Times New Roman" pitchFamily="18" charset="0"/>
              </a:rPr>
              <a:t>increase in cost of raw materials</a:t>
            </a:r>
          </a:p>
          <a:p>
            <a:r>
              <a:rPr lang="en-029" sz="4000" b="1" dirty="0" smtClean="0">
                <a:solidFill>
                  <a:schemeClr val="tx2"/>
                </a:solidFill>
                <a:latin typeface="Times New Roman" pitchFamily="18" charset="0"/>
                <a:cs typeface="Times New Roman" pitchFamily="18" charset="0"/>
              </a:rPr>
              <a:t>increased cost of imported components (import-push inflation)</a:t>
            </a:r>
          </a:p>
          <a:p>
            <a:endParaRPr lang="en-029" b="1" dirty="0">
              <a:solidFill>
                <a:schemeClr val="tx2"/>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029" b="1" dirty="0" smtClean="0">
                <a:solidFill>
                  <a:srgbClr val="FF0000"/>
                </a:solidFill>
                <a:latin typeface="Times New Roman" pitchFamily="18" charset="0"/>
                <a:cs typeface="Times New Roman" pitchFamily="18" charset="0"/>
              </a:rPr>
              <a:t>CAUSES OF INFLATION</a:t>
            </a:r>
            <a:endParaRPr lang="en-029" dirty="0"/>
          </a:p>
        </p:txBody>
      </p:sp>
      <p:sp>
        <p:nvSpPr>
          <p:cNvPr id="3" name="Content Placeholder 2"/>
          <p:cNvSpPr>
            <a:spLocks noGrp="1"/>
          </p:cNvSpPr>
          <p:nvPr>
            <p:ph idx="1"/>
          </p:nvPr>
        </p:nvSpPr>
        <p:spPr>
          <a:xfrm>
            <a:off x="228600" y="1219200"/>
            <a:ext cx="8686800" cy="4906963"/>
          </a:xfrm>
        </p:spPr>
        <p:txBody>
          <a:bodyPr>
            <a:normAutofit/>
          </a:bodyPr>
          <a:lstStyle/>
          <a:p>
            <a:r>
              <a:rPr lang="en-029" sz="4400" b="1" dirty="0" smtClean="0">
                <a:latin typeface="Times New Roman" pitchFamily="18" charset="0"/>
                <a:cs typeface="Times New Roman" pitchFamily="18" charset="0"/>
              </a:rPr>
              <a:t>High cost of living prompts demands for higher wages which push production costs up forcing firms to increases prices, which in turn trigger calls for fresh wage increases </a:t>
            </a:r>
            <a:r>
              <a:rPr lang="en-029" sz="2800" b="1" dirty="0" smtClean="0">
                <a:solidFill>
                  <a:srgbClr val="FF0000"/>
                </a:solidFill>
                <a:latin typeface="Times New Roman" pitchFamily="18" charset="0"/>
                <a:cs typeface="Times New Roman" pitchFamily="18" charset="0"/>
              </a:rPr>
              <a:t>{INFLATIONARY SPIRAL}</a:t>
            </a:r>
            <a:r>
              <a:rPr lang="en-029" sz="4400" b="1" dirty="0" smtClean="0">
                <a:solidFill>
                  <a:srgbClr val="FF0000"/>
                </a:solidFill>
                <a:latin typeface="Times New Roman" pitchFamily="18" charset="0"/>
                <a:cs typeface="Times New Roman" pitchFamily="18" charset="0"/>
              </a:rPr>
              <a:t/>
            </a:r>
            <a:br>
              <a:rPr lang="en-029" sz="4400" b="1" dirty="0" smtClean="0">
                <a:solidFill>
                  <a:srgbClr val="FF0000"/>
                </a:solidFill>
                <a:latin typeface="Times New Roman" pitchFamily="18" charset="0"/>
                <a:cs typeface="Times New Roman" pitchFamily="18" charset="0"/>
              </a:rPr>
            </a:br>
            <a:endParaRPr lang="en-029" sz="4400" b="1" dirty="0">
              <a:latin typeface="Times New Roman" pitchFamily="18" charset="0"/>
              <a:cs typeface="Times New Roman" pitchFamily="18" charset="0"/>
            </a:endParaRPr>
          </a:p>
        </p:txBody>
      </p:sp>
      <p:sp>
        <p:nvSpPr>
          <p:cNvPr id="67586" name="AutoShape 2" descr="inflationary spir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endParaRPr lang="en-029" dirty="0"/>
          </a:p>
        </p:txBody>
      </p:sp>
      <p:pic>
        <p:nvPicPr>
          <p:cNvPr id="77826" name="Picture 2" descr="C:\Users\kanderson\Desktop\inflationary-spiral.jpg"/>
          <p:cNvPicPr>
            <a:picLocks noChangeAspect="1" noChangeArrowheads="1"/>
          </p:cNvPicPr>
          <p:nvPr/>
        </p:nvPicPr>
        <p:blipFill>
          <a:blip r:embed="rId2" cstate="print"/>
          <a:srcRect/>
          <a:stretch>
            <a:fillRect/>
          </a:stretch>
        </p:blipFill>
        <p:spPr bwMode="auto">
          <a:xfrm>
            <a:off x="685800" y="914400"/>
            <a:ext cx="7924800" cy="510539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
            </a:r>
            <a:br>
              <a:rPr lang="en-029" b="1" dirty="0" smtClean="0">
                <a:solidFill>
                  <a:srgbClr val="FF0000"/>
                </a:solidFill>
                <a:latin typeface="Times New Roman" pitchFamily="18" charset="0"/>
                <a:cs typeface="Times New Roman" pitchFamily="18" charset="0"/>
              </a:rPr>
            </a:br>
            <a:r>
              <a:rPr lang="en-029" b="1" dirty="0" smtClean="0">
                <a:solidFill>
                  <a:srgbClr val="FF0000"/>
                </a:solidFill>
                <a:latin typeface="Times New Roman" pitchFamily="18" charset="0"/>
                <a:cs typeface="Times New Roman" pitchFamily="18" charset="0"/>
              </a:rPr>
              <a:t>MONETARISTS VIEW OF INFLATION</a:t>
            </a:r>
            <a:br>
              <a:rPr lang="en-029" b="1" dirty="0" smtClean="0">
                <a:solidFill>
                  <a:srgbClr val="FF0000"/>
                </a:solidFill>
                <a:latin typeface="Times New Roman" pitchFamily="18" charset="0"/>
                <a:cs typeface="Times New Roman" pitchFamily="18" charset="0"/>
              </a:rPr>
            </a:br>
            <a:endParaRPr lang="en-029"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4525963"/>
          </a:xfrm>
        </p:spPr>
        <p:txBody>
          <a:bodyPr>
            <a:normAutofit fontScale="92500"/>
          </a:bodyPr>
          <a:lstStyle/>
          <a:p>
            <a:r>
              <a:rPr lang="en-029" sz="3600" b="1" dirty="0" smtClean="0">
                <a:solidFill>
                  <a:schemeClr val="tx2"/>
                </a:solidFill>
                <a:latin typeface="Times New Roman" pitchFamily="18" charset="0"/>
                <a:cs typeface="Times New Roman" pitchFamily="18" charset="0"/>
              </a:rPr>
              <a:t>As per monetarists (new classical economists) inflation is caused due to the excessive supply of money in the economy. According to monetarists an increase in money supply results in higher aggregate demand from. Monetarists assume the economy to operate as full employment level of output, thus, any increase in AD is purely inflationary.</a:t>
            </a:r>
            <a:endParaRPr lang="en-029" sz="3600" b="1" dirty="0">
              <a:solidFill>
                <a:schemeClr val="tx2"/>
              </a:solidFill>
              <a:latin typeface="Times New Roman" pitchFamily="18" charset="0"/>
              <a:cs typeface="Times New Roman" pitchFamily="18" charset="0"/>
            </a:endParaRPr>
          </a:p>
        </p:txBody>
      </p:sp>
      <p:sp>
        <p:nvSpPr>
          <p:cNvPr id="76804" name="AutoShape 4" descr="inflationary spir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76806" name="AutoShape 6" descr="inflationary spir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7680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Arial"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Arial" pitchFamily="34" charset="0"/>
                <a:cs typeface="Arial" pitchFamily="34" charset="0"/>
              </a:rPr>
              <a:t>  </a:t>
            </a:r>
            <a:endParaRPr kumimoji="0" lang="en-US" sz="1900" b="0" i="0" u="none" strike="noStrike" cap="none" normalizeH="0" baseline="0" smtClean="0">
              <a:ln>
                <a:noFill/>
              </a:ln>
              <a:solidFill>
                <a:srgbClr val="333333"/>
              </a:solidFill>
              <a:effectLst/>
              <a:latin typeface="Arial" pitchFamily="34" charset="0"/>
              <a:cs typeface="Arial" pitchFamily="34" charset="0"/>
            </a:endParaRPr>
          </a:p>
        </p:txBody>
      </p:sp>
      <p:sp>
        <p:nvSpPr>
          <p:cNvPr id="76808" name="AutoShape 8" descr="inflationary spiral"/>
          <p:cNvSpPr>
            <a:spLocks noChangeAspect="1" noChangeArrowheads="1"/>
          </p:cNvSpPr>
          <p:nvPr/>
        </p:nvSpPr>
        <p:spPr bwMode="auto">
          <a:xfrm>
            <a:off x="3175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76810" name="AutoShape 10" descr="inflationary spira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7681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Arial"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Arial" pitchFamily="34" charset="0"/>
                <a:cs typeface="Arial" pitchFamily="34" charset="0"/>
              </a:rPr>
              <a:t>  </a:t>
            </a:r>
            <a:endParaRPr kumimoji="0" lang="en-US" sz="1900" b="0" i="0" u="none" strike="noStrike" cap="none" normalizeH="0" baseline="0" smtClean="0">
              <a:ln>
                <a:noFill/>
              </a:ln>
              <a:solidFill>
                <a:srgbClr val="333333"/>
              </a:solidFill>
              <a:effectLst/>
              <a:latin typeface="Arial" pitchFamily="34" charset="0"/>
              <a:cs typeface="Arial" pitchFamily="34" charset="0"/>
            </a:endParaRPr>
          </a:p>
        </p:txBody>
      </p:sp>
      <p:sp>
        <p:nvSpPr>
          <p:cNvPr id="76812" name="AutoShape 12" descr="inflationary spiral"/>
          <p:cNvSpPr>
            <a:spLocks noChangeAspect="1" noChangeArrowheads="1"/>
          </p:cNvSpPr>
          <p:nvPr/>
        </p:nvSpPr>
        <p:spPr bwMode="auto">
          <a:xfrm>
            <a:off x="3175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76813" name="Rectangle 13"/>
          <p:cNvSpPr>
            <a:spLocks noChangeArrowheads="1"/>
          </p:cNvSpPr>
          <p:nvPr/>
        </p:nvSpPr>
        <p:spPr bwMode="auto">
          <a:xfrm>
            <a:off x="38100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Arial"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333333"/>
                </a:solidFill>
                <a:effectLst/>
                <a:latin typeface="Arial" pitchFamily="34" charset="0"/>
                <a:cs typeface="Arial" pitchFamily="34" charset="0"/>
              </a:rPr>
              <a:t>  </a:t>
            </a:r>
            <a:endParaRPr kumimoji="0" lang="en-US" sz="1900" b="0" i="0" u="none" strike="noStrike" cap="none" normalizeH="0" baseline="0" smtClean="0">
              <a:ln>
                <a:noFill/>
              </a:ln>
              <a:solidFill>
                <a:srgbClr val="333333"/>
              </a:solidFill>
              <a:effectLst/>
              <a:latin typeface="Arial" pitchFamily="34" charset="0"/>
              <a:cs typeface="Arial" pitchFamily="34" charset="0"/>
            </a:endParaRPr>
          </a:p>
        </p:txBody>
      </p:sp>
      <p:sp>
        <p:nvSpPr>
          <p:cNvPr id="76814" name="AutoShape 14" descr="inflationary spiral"/>
          <p:cNvSpPr>
            <a:spLocks noChangeAspect="1" noChangeArrowheads="1"/>
          </p:cNvSpPr>
          <p:nvPr/>
        </p:nvSpPr>
        <p:spPr bwMode="auto">
          <a:xfrm>
            <a:off x="3175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solidFill>
                  <a:srgbClr val="FF0000"/>
                </a:solidFill>
                <a:latin typeface="Times New Roman" pitchFamily="18" charset="0"/>
                <a:cs typeface="Times New Roman" pitchFamily="18" charset="0"/>
              </a:rPr>
              <a:t>INFLATION</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b="1" i="1" dirty="0">
                <a:solidFill>
                  <a:srgbClr val="FF0000"/>
                </a:solidFill>
              </a:rPr>
              <a:t>Inflation</a:t>
            </a:r>
            <a:r>
              <a:rPr lang="en-US" dirty="0"/>
              <a:t> </a:t>
            </a:r>
            <a:r>
              <a:rPr lang="en-US" sz="3600" b="1" dirty="0">
                <a:solidFill>
                  <a:schemeClr val="tx2"/>
                </a:solidFill>
                <a:latin typeface="Times New Roman" pitchFamily="18" charset="0"/>
                <a:cs typeface="Times New Roman" pitchFamily="18" charset="0"/>
              </a:rPr>
              <a:t>is an increase in the overall price </a:t>
            </a:r>
            <a:r>
              <a:rPr lang="en-US" sz="3600" b="1" dirty="0" smtClean="0">
                <a:solidFill>
                  <a:schemeClr val="tx2"/>
                </a:solidFill>
                <a:latin typeface="Times New Roman" pitchFamily="18" charset="0"/>
                <a:cs typeface="Times New Roman" pitchFamily="18" charset="0"/>
              </a:rPr>
              <a:t>level (INCREASE IN THE BASKET OF GOODS AND SERVICES) over a period of time{usually a year}.</a:t>
            </a:r>
          </a:p>
          <a:p>
            <a:endParaRPr lang="en-US" dirty="0">
              <a:solidFill>
                <a:schemeClr val="tx2"/>
              </a:solidFill>
            </a:endParaRPr>
          </a:p>
          <a:p>
            <a:r>
              <a:rPr lang="en-US" b="1" dirty="0" smtClean="0">
                <a:solidFill>
                  <a:schemeClr val="tx2"/>
                </a:solidFill>
                <a:latin typeface="Times New Roman" pitchFamily="18" charset="0"/>
                <a:cs typeface="Times New Roman" pitchFamily="18" charset="0"/>
              </a:rPr>
              <a:t>The condition of a substantial and rapid increase in the general price level which causes a decline in the purchasing power of money.</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05138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MONETARISTS VIEW OF INFLATION</a:t>
            </a:r>
            <a:endParaRPr lang="en-029" dirty="0"/>
          </a:p>
        </p:txBody>
      </p:sp>
      <p:sp>
        <p:nvSpPr>
          <p:cNvPr id="3" name="Content Placeholder 2"/>
          <p:cNvSpPr>
            <a:spLocks noGrp="1"/>
          </p:cNvSpPr>
          <p:nvPr>
            <p:ph idx="1"/>
          </p:nvPr>
        </p:nvSpPr>
        <p:spPr/>
        <p:txBody>
          <a:bodyPr/>
          <a:lstStyle/>
          <a:p>
            <a:endParaRPr lang="en-029" dirty="0"/>
          </a:p>
        </p:txBody>
      </p:sp>
      <p:pic>
        <p:nvPicPr>
          <p:cNvPr id="78850" name="Picture 2" descr="C:\Users\kanderson\Desktop\monetarist-view.jpg"/>
          <p:cNvPicPr>
            <a:picLocks noChangeAspect="1" noChangeArrowheads="1"/>
          </p:cNvPicPr>
          <p:nvPr/>
        </p:nvPicPr>
        <p:blipFill>
          <a:blip r:embed="rId2" cstate="print"/>
          <a:srcRect/>
          <a:stretch>
            <a:fillRect/>
          </a:stretch>
        </p:blipFill>
        <p:spPr bwMode="auto">
          <a:xfrm>
            <a:off x="609600" y="1676400"/>
            <a:ext cx="7924800" cy="426719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smtClean="0">
                <a:solidFill>
                  <a:srgbClr val="FF0000"/>
                </a:solidFill>
                <a:latin typeface="Times New Roman" pitchFamily="18" charset="0"/>
                <a:cs typeface="Times New Roman" pitchFamily="18" charset="0"/>
              </a:rPr>
              <a:t>Table 2.8.1:  Annual inflation rates (1990 – 2010)</a:t>
            </a:r>
            <a:r>
              <a:rPr lang="en-029" dirty="0" smtClean="0"/>
              <a:t/>
            </a:r>
            <a:br>
              <a:rPr lang="en-029" dirty="0" smtClean="0"/>
            </a:br>
            <a:endParaRPr lang="en-029" dirty="0"/>
          </a:p>
        </p:txBody>
      </p:sp>
      <p:graphicFrame>
        <p:nvGraphicFramePr>
          <p:cNvPr id="4" name="Content Placeholder 3"/>
          <p:cNvGraphicFramePr>
            <a:graphicFrameLocks noGrp="1"/>
          </p:cNvGraphicFramePr>
          <p:nvPr>
            <p:ph idx="1"/>
          </p:nvPr>
        </p:nvGraphicFramePr>
        <p:xfrm>
          <a:off x="609600" y="1752604"/>
          <a:ext cx="8077200" cy="4267198"/>
        </p:xfrm>
        <a:graphic>
          <a:graphicData uri="http://schemas.openxmlformats.org/drawingml/2006/table">
            <a:tbl>
              <a:tblPr/>
              <a:tblGrid>
                <a:gridCol w="731165"/>
                <a:gridCol w="1300742"/>
                <a:gridCol w="1619337"/>
                <a:gridCol w="608541"/>
                <a:gridCol w="1421072"/>
                <a:gridCol w="80223"/>
                <a:gridCol w="2316120"/>
              </a:tblGrid>
              <a:tr h="860322">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Year</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Inflation Rate</a:t>
                      </a:r>
                      <a:endParaRPr lang="en-029" sz="1600" b="1" kern="150" dirty="0">
                        <a:solidFill>
                          <a:schemeClr val="tx2"/>
                        </a:solidFill>
                        <a:latin typeface="Times New Roman"/>
                        <a:ea typeface="Times New Roman"/>
                        <a:cs typeface="Calibri"/>
                      </a:endParaRPr>
                    </a:p>
                    <a:p>
                      <a:pPr marL="0" marR="0" algn="ctr">
                        <a:spcBef>
                          <a:spcPts val="0"/>
                        </a:spcBef>
                        <a:spcAft>
                          <a:spcPts val="0"/>
                        </a:spcAft>
                      </a:pPr>
                      <a:r>
                        <a:rPr lang="en-GB" sz="1600" b="1" kern="150" dirty="0">
                          <a:solidFill>
                            <a:schemeClr val="tx2"/>
                          </a:solidFill>
                          <a:latin typeface="Times New Roman"/>
                          <a:ea typeface="Times New Roman"/>
                          <a:cs typeface="Times New Roman"/>
                        </a:rPr>
                        <a:t>(%)</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Average Interest Rate</a:t>
                      </a:r>
                      <a:endParaRPr lang="en-029" sz="1600" b="1" kern="150" dirty="0">
                        <a:solidFill>
                          <a:schemeClr val="tx2"/>
                        </a:solidFill>
                        <a:latin typeface="Times New Roman"/>
                        <a:ea typeface="Times New Roman"/>
                        <a:cs typeface="Calibri"/>
                      </a:endParaRPr>
                    </a:p>
                    <a:p>
                      <a:pPr marL="0" marR="0" algn="ctr">
                        <a:spcBef>
                          <a:spcPts val="0"/>
                        </a:spcBef>
                        <a:spcAft>
                          <a:spcPts val="0"/>
                        </a:spcAft>
                      </a:pPr>
                      <a:r>
                        <a:rPr lang="en-GB" sz="1600" b="1" kern="150" dirty="0">
                          <a:solidFill>
                            <a:schemeClr val="tx2"/>
                          </a:solidFill>
                          <a:latin typeface="Times New Roman"/>
                          <a:ea typeface="Times New Roman"/>
                          <a:cs typeface="Times New Roman"/>
                        </a:rPr>
                        <a:t>(%)</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Year</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Inflation</a:t>
                      </a:r>
                      <a:endParaRPr lang="en-029" sz="1600" b="1" kern="150">
                        <a:solidFill>
                          <a:schemeClr val="tx2"/>
                        </a:solidFill>
                        <a:latin typeface="Times New Roman"/>
                        <a:ea typeface="Times New Roman"/>
                        <a:cs typeface="Calibri"/>
                      </a:endParaRPr>
                    </a:p>
                    <a:p>
                      <a:pPr marL="0" marR="0">
                        <a:spcBef>
                          <a:spcPts val="0"/>
                        </a:spcBef>
                        <a:spcAft>
                          <a:spcPts val="0"/>
                        </a:spcAft>
                      </a:pPr>
                      <a:r>
                        <a:rPr lang="en-GB" sz="1600" b="1" kern="150">
                          <a:solidFill>
                            <a:schemeClr val="tx2"/>
                          </a:solidFill>
                          <a:latin typeface="Times New Roman"/>
                          <a:ea typeface="Times New Roman"/>
                          <a:cs typeface="Times New Roman"/>
                        </a:rPr>
                        <a:t>   Rate</a:t>
                      </a:r>
                      <a:endParaRPr lang="en-029" sz="1600" b="1" kern="150">
                        <a:solidFill>
                          <a:schemeClr val="tx2"/>
                        </a:solidFill>
                        <a:latin typeface="Times New Roman"/>
                        <a:ea typeface="Times New Roman"/>
                        <a:cs typeface="Calibri"/>
                      </a:endParaRPr>
                    </a:p>
                    <a:p>
                      <a:pPr marL="0" marR="0">
                        <a:spcBef>
                          <a:spcPts val="0"/>
                        </a:spcBef>
                        <a:spcAft>
                          <a:spcPts val="0"/>
                        </a:spcAft>
                      </a:pPr>
                      <a:r>
                        <a:rPr lang="en-GB" sz="1600" b="1" kern="150">
                          <a:solidFill>
                            <a:schemeClr val="tx2"/>
                          </a:solidFill>
                          <a:latin typeface="Times New Roman"/>
                          <a:ea typeface="Times New Roman"/>
                          <a:cs typeface="Times New Roman"/>
                        </a:rPr>
                        <a:t>    (%)</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Average Interest</a:t>
                      </a:r>
                      <a:endParaRPr lang="en-029" sz="1600" b="1" kern="150">
                        <a:solidFill>
                          <a:schemeClr val="tx2"/>
                        </a:solidFill>
                        <a:latin typeface="Times New Roman"/>
                        <a:ea typeface="Times New Roman"/>
                        <a:cs typeface="Calibri"/>
                      </a:endParaRPr>
                    </a:p>
                    <a:p>
                      <a:pPr marL="0" marR="0">
                        <a:spcBef>
                          <a:spcPts val="0"/>
                        </a:spcBef>
                        <a:spcAft>
                          <a:spcPts val="0"/>
                        </a:spcAft>
                      </a:pPr>
                      <a:r>
                        <a:rPr lang="en-GB" sz="1600" b="1" kern="150">
                          <a:solidFill>
                            <a:schemeClr val="tx2"/>
                          </a:solidFill>
                          <a:latin typeface="Times New Roman"/>
                          <a:ea typeface="Times New Roman"/>
                          <a:cs typeface="Times New Roman"/>
                        </a:rPr>
                        <a:t>          Rate</a:t>
                      </a:r>
                      <a:endParaRPr lang="en-029" sz="1600" b="1" kern="150">
                        <a:solidFill>
                          <a:schemeClr val="tx2"/>
                        </a:solidFill>
                        <a:latin typeface="Times New Roman"/>
                        <a:ea typeface="Times New Roman"/>
                        <a:cs typeface="Calibri"/>
                      </a:endParaRPr>
                    </a:p>
                    <a:p>
                      <a:pPr marL="0" marR="0">
                        <a:spcBef>
                          <a:spcPts val="0"/>
                        </a:spcBef>
                        <a:spcAft>
                          <a:spcPts val="0"/>
                        </a:spcAft>
                      </a:pPr>
                      <a:r>
                        <a:rPr lang="en-GB" sz="1600" b="1" kern="150">
                          <a:solidFill>
                            <a:schemeClr val="tx2"/>
                          </a:solidFill>
                          <a:latin typeface="Times New Roman"/>
                          <a:ea typeface="Times New Roman"/>
                          <a:cs typeface="Times New Roman"/>
                        </a:rPr>
                        <a:t>           (%)        </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29.80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34.50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a:solidFill>
                            <a:schemeClr val="tx2"/>
                          </a:solidFill>
                          <a:latin typeface="Times New Roman"/>
                          <a:ea typeface="Times New Roman"/>
                          <a:cs typeface="Times New Roman"/>
                        </a:rPr>
                        <a:t>2001</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       8.50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32.76</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1991</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80.20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35.78</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a:solidFill>
                            <a:schemeClr val="tx2"/>
                          </a:solidFill>
                          <a:latin typeface="Times New Roman"/>
                          <a:ea typeface="Times New Roman"/>
                          <a:cs typeface="Times New Roman"/>
                        </a:rPr>
                        <a:t>2002</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       7.30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30.50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1992</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40.24</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53.49</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a:solidFill>
                            <a:schemeClr val="tx2"/>
                          </a:solidFill>
                          <a:latin typeface="Times New Roman"/>
                          <a:ea typeface="Times New Roman"/>
                          <a:cs typeface="Times New Roman"/>
                        </a:rPr>
                        <a:t>2003</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     14.10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28.67</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1993</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30.10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51.33</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dirty="0">
                          <a:solidFill>
                            <a:schemeClr val="tx2"/>
                          </a:solidFill>
                          <a:latin typeface="Times New Roman"/>
                          <a:ea typeface="Times New Roman"/>
                          <a:cs typeface="Times New Roman"/>
                        </a:rPr>
                        <a:t>2004</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     10.30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28.67</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1994</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dirty="0">
                          <a:solidFill>
                            <a:schemeClr val="tx2"/>
                          </a:solidFill>
                          <a:latin typeface="Times New Roman"/>
                          <a:ea typeface="Times New Roman"/>
                          <a:cs typeface="Times New Roman"/>
                        </a:rPr>
                        <a:t>     </a:t>
                      </a:r>
                      <a:r>
                        <a:rPr lang="en-GB" sz="1600" b="1" kern="150" dirty="0" smtClean="0">
                          <a:solidFill>
                            <a:schemeClr val="tx2"/>
                          </a:solidFill>
                          <a:latin typeface="Times New Roman"/>
                          <a:ea typeface="Times New Roman"/>
                          <a:cs typeface="Times New Roman"/>
                        </a:rPr>
                        <a:t>   </a:t>
                      </a:r>
                      <a:r>
                        <a:rPr lang="en-GB" sz="1600" b="1" kern="150" dirty="0">
                          <a:solidFill>
                            <a:schemeClr val="tx2"/>
                          </a:solidFill>
                          <a:latin typeface="Times New Roman"/>
                          <a:ea typeface="Times New Roman"/>
                          <a:cs typeface="Times New Roman"/>
                        </a:rPr>
                        <a:t>26.80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62.34</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dirty="0">
                          <a:solidFill>
                            <a:schemeClr val="tx2"/>
                          </a:solidFill>
                          <a:latin typeface="Times New Roman"/>
                          <a:ea typeface="Times New Roman"/>
                          <a:cs typeface="Times New Roman"/>
                        </a:rPr>
                        <a:t>2005</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     12.40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17.28</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1995</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25.60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50.26</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a:solidFill>
                            <a:schemeClr val="tx2"/>
                          </a:solidFill>
                          <a:latin typeface="Times New Roman"/>
                          <a:ea typeface="Times New Roman"/>
                          <a:cs typeface="Times New Roman"/>
                        </a:rPr>
                        <a:t>2006</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dirty="0">
                          <a:solidFill>
                            <a:schemeClr val="tx2"/>
                          </a:solidFill>
                          <a:latin typeface="Times New Roman"/>
                          <a:ea typeface="Times New Roman"/>
                          <a:cs typeface="Times New Roman"/>
                        </a:rPr>
                        <a:t>     15.30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17.67</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1996</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15.80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57.99</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a:solidFill>
                            <a:schemeClr val="tx2"/>
                          </a:solidFill>
                          <a:latin typeface="Times New Roman"/>
                          <a:ea typeface="Times New Roman"/>
                          <a:cs typeface="Times New Roman"/>
                        </a:rPr>
                        <a:t>2007</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dirty="0">
                          <a:solidFill>
                            <a:schemeClr val="tx2"/>
                          </a:solidFill>
                          <a:latin typeface="Times New Roman"/>
                          <a:ea typeface="Times New Roman"/>
                          <a:cs typeface="Times New Roman"/>
                        </a:rPr>
                        <a:t>       5.80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17.20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1997</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  9.20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45.32</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a:solidFill>
                            <a:schemeClr val="tx2"/>
                          </a:solidFill>
                          <a:latin typeface="Times New Roman"/>
                          <a:ea typeface="Times New Roman"/>
                          <a:cs typeface="Times New Roman"/>
                        </a:rPr>
                        <a:t>2008</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       9.50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16.83</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1998</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  7.90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41.74</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dirty="0">
                          <a:solidFill>
                            <a:schemeClr val="tx2"/>
                          </a:solidFill>
                          <a:latin typeface="Times New Roman"/>
                          <a:ea typeface="Times New Roman"/>
                          <a:cs typeface="Times New Roman"/>
                        </a:rPr>
                        <a:t>2009</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dirty="0">
                          <a:solidFill>
                            <a:schemeClr val="tx2"/>
                          </a:solidFill>
                          <a:latin typeface="Times New Roman"/>
                          <a:ea typeface="Times New Roman"/>
                          <a:cs typeface="Times New Roman"/>
                        </a:rPr>
                        <a:t>     22.00</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16.43</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1999</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  6.80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36.90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GB" sz="1600" b="1" kern="150">
                          <a:solidFill>
                            <a:schemeClr val="tx2"/>
                          </a:solidFill>
                          <a:latin typeface="Times New Roman"/>
                          <a:ea typeface="Times New Roman"/>
                          <a:cs typeface="Times New Roman"/>
                        </a:rPr>
                        <a:t>2010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       9.60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dirty="0">
                          <a:solidFill>
                            <a:schemeClr val="tx2"/>
                          </a:solidFill>
                          <a:latin typeface="Times New Roman"/>
                          <a:ea typeface="Times New Roman"/>
                          <a:cs typeface="Times New Roman"/>
                        </a:rPr>
                        <a:t>16.83</a:t>
                      </a:r>
                      <a:endParaRPr lang="en-029" sz="1600" b="1" kern="150" dirty="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r h="309716">
                <a:tc>
                  <a:txBody>
                    <a:bodyPr/>
                    <a:lstStyle/>
                    <a:p>
                      <a:pPr marL="0" marR="0">
                        <a:spcBef>
                          <a:spcPts val="0"/>
                        </a:spcBef>
                        <a:spcAft>
                          <a:spcPts val="0"/>
                        </a:spcAft>
                      </a:pPr>
                      <a:r>
                        <a:rPr lang="en-GB" sz="1600" b="1" kern="150">
                          <a:solidFill>
                            <a:schemeClr val="tx2"/>
                          </a:solidFill>
                          <a:latin typeface="Times New Roman"/>
                          <a:ea typeface="Times New Roman"/>
                          <a:cs typeface="Times New Roman"/>
                        </a:rPr>
                        <a:t>2000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  6.10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ctr">
                        <a:spcBef>
                          <a:spcPts val="0"/>
                        </a:spcBef>
                        <a:spcAft>
                          <a:spcPts val="0"/>
                        </a:spcAft>
                      </a:pPr>
                      <a:r>
                        <a:rPr lang="en-GB" sz="1600" b="1" kern="150">
                          <a:solidFill>
                            <a:schemeClr val="tx2"/>
                          </a:solidFill>
                          <a:latin typeface="Times New Roman"/>
                          <a:ea typeface="Times New Roman"/>
                          <a:cs typeface="Times New Roman"/>
                        </a:rPr>
                        <a:t>32.90</a:t>
                      </a:r>
                      <a:endParaRPr lang="en-029" sz="1600" b="1" kern="150">
                        <a:solidFill>
                          <a:schemeClr val="tx2"/>
                        </a:solidFill>
                        <a:latin typeface="Times New Roman"/>
                        <a:ea typeface="Times New Roman"/>
                        <a:cs typeface="Calibri"/>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c>
                  <a:txBody>
                    <a:bodyPr/>
                    <a:lstStyle/>
                    <a:p>
                      <a:pPr marL="0" marR="0" algn="r">
                        <a:spcBef>
                          <a:spcPts val="0"/>
                        </a:spcBef>
                        <a:spcAft>
                          <a:spcPts val="0"/>
                        </a:spcAft>
                      </a:pPr>
                      <a:endParaRPr lang="en-GB" sz="1600" b="1" kern="150" dirty="0">
                        <a:solidFill>
                          <a:schemeClr val="tx2"/>
                        </a:solidFill>
                        <a:latin typeface="Times New Roman"/>
                        <a:ea typeface="Times New Roman"/>
                        <a:cs typeface="Times New Roman"/>
                      </a:endParaRPr>
                    </a:p>
                  </a:txBody>
                  <a:tcPr marL="9525" marR="9525" marT="9525" marB="9525">
                    <a:lnL w="12700" cap="flat" cmpd="dbl" algn="ctr">
                      <a:solidFill>
                        <a:srgbClr val="C0C0C0"/>
                      </a:solidFill>
                      <a:prstDash val="solid"/>
                      <a:round/>
                      <a:headEnd type="none" w="med" len="med"/>
                      <a:tailEnd type="none" w="med" len="med"/>
                    </a:lnL>
                    <a:lnR w="12700" cap="flat" cmpd="dbl" algn="ctr">
                      <a:solidFill>
                        <a:srgbClr val="C0C0C0"/>
                      </a:solidFill>
                      <a:prstDash val="solid"/>
                      <a:round/>
                      <a:headEnd type="none" w="med" len="med"/>
                      <a:tailEnd type="none" w="med" len="med"/>
                    </a:lnR>
                    <a:lnT w="12700" cap="flat" cmpd="dbl" algn="ctr">
                      <a:solidFill>
                        <a:srgbClr val="C0C0C0"/>
                      </a:solidFill>
                      <a:prstDash val="solid"/>
                      <a:round/>
                      <a:headEnd type="none" w="med" len="med"/>
                      <a:tailEnd type="none" w="med" len="med"/>
                    </a:lnT>
                    <a:lnB w="12700" cap="flat" cmpd="dbl" algn="ctr">
                      <a:solidFill>
                        <a:srgbClr val="C0C0C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029" sz="4000" b="1" dirty="0" smtClean="0">
                <a:solidFill>
                  <a:srgbClr val="FF0000"/>
                </a:solidFill>
                <a:latin typeface="Times New Roman" pitchFamily="18" charset="0"/>
                <a:cs typeface="Times New Roman" pitchFamily="18" charset="0"/>
              </a:rPr>
              <a:t>RESEARCH ASSIGNMENT</a:t>
            </a:r>
          </a:p>
          <a:p>
            <a:endParaRPr lang="en-029" dirty="0" smtClean="0"/>
          </a:p>
          <a:p>
            <a:r>
              <a:rPr lang="en-029" b="1" dirty="0" smtClean="0">
                <a:solidFill>
                  <a:srgbClr val="FF0000"/>
                </a:solidFill>
                <a:latin typeface="Times New Roman" pitchFamily="18" charset="0"/>
                <a:cs typeface="Times New Roman" pitchFamily="18" charset="0"/>
              </a:rPr>
              <a:t>RESEARCH THE INFLATION OF JAMAICA BETWEEN 2011 AND 2014. USE THE AND EXPLAIN HOW PRICES OF GOODS AND SERVICES CHANGE DURING THE SAME PERIOD.</a:t>
            </a:r>
            <a:endParaRPr lang="en-029" b="1" dirty="0">
              <a:solidFill>
                <a:srgbClr val="FF000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CONTROLLING INFLATION</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buNone/>
            </a:pPr>
            <a:r>
              <a:rPr lang="en-029" sz="3600" b="1" dirty="0" smtClean="0">
                <a:solidFill>
                  <a:schemeClr val="tx2"/>
                </a:solidFill>
                <a:latin typeface="Times New Roman" pitchFamily="18" charset="0"/>
                <a:cs typeface="Times New Roman" pitchFamily="18" charset="0"/>
              </a:rPr>
              <a:t>Inflation can be controlled with the</a:t>
            </a:r>
          </a:p>
          <a:p>
            <a:pPr>
              <a:buNone/>
            </a:pPr>
            <a:r>
              <a:rPr lang="en-029" sz="3600" b="1" dirty="0" smtClean="0">
                <a:solidFill>
                  <a:schemeClr val="tx2"/>
                </a:solidFill>
                <a:latin typeface="Times New Roman" pitchFamily="18" charset="0"/>
                <a:cs typeface="Times New Roman" pitchFamily="18" charset="0"/>
              </a:rPr>
              <a:t>implementation of:</a:t>
            </a:r>
          </a:p>
          <a:p>
            <a:r>
              <a:rPr lang="en-029" sz="3600" b="1" dirty="0" smtClean="0">
                <a:solidFill>
                  <a:schemeClr val="tx2"/>
                </a:solidFill>
                <a:latin typeface="Times New Roman" pitchFamily="18" charset="0"/>
                <a:cs typeface="Times New Roman" pitchFamily="18" charset="0"/>
              </a:rPr>
              <a:t>Fiscal policies {increase taxation or</a:t>
            </a:r>
          </a:p>
          <a:p>
            <a:pPr>
              <a:buNone/>
            </a:pPr>
            <a:r>
              <a:rPr lang="en-029" sz="3600" b="1" dirty="0" smtClean="0">
                <a:solidFill>
                  <a:schemeClr val="tx2"/>
                </a:solidFill>
                <a:latin typeface="Times New Roman" pitchFamily="18" charset="0"/>
                <a:cs typeface="Times New Roman" pitchFamily="18" charset="0"/>
              </a:rPr>
              <a:t>   reduced government spending or both</a:t>
            </a:r>
          </a:p>
          <a:p>
            <a:pPr>
              <a:buNone/>
            </a:pPr>
            <a:r>
              <a:rPr lang="en-029" sz="3600" b="1" dirty="0" smtClean="0">
                <a:solidFill>
                  <a:schemeClr val="tx2"/>
                </a:solidFill>
                <a:latin typeface="Times New Roman" pitchFamily="18" charset="0"/>
                <a:cs typeface="Times New Roman" pitchFamily="18" charset="0"/>
              </a:rPr>
              <a:t>   simultaneously} </a:t>
            </a:r>
          </a:p>
          <a:p>
            <a:r>
              <a:rPr lang="en-029" sz="3600" b="1" dirty="0" smtClean="0">
                <a:solidFill>
                  <a:schemeClr val="tx2"/>
                </a:solidFill>
                <a:latin typeface="Times New Roman" pitchFamily="18" charset="0"/>
                <a:cs typeface="Times New Roman" pitchFamily="18" charset="0"/>
              </a:rPr>
              <a:t>Monetary policies {increase interest rate and slow or reduce monetary supply}</a:t>
            </a:r>
            <a:endParaRPr lang="en-029" sz="3600" b="1" dirty="0">
              <a:solidFill>
                <a:schemeClr val="tx2"/>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029" b="1" dirty="0" smtClean="0">
                <a:solidFill>
                  <a:srgbClr val="FF0000"/>
                </a:solidFill>
                <a:latin typeface="Times New Roman" pitchFamily="18" charset="0"/>
                <a:cs typeface="Times New Roman" pitchFamily="18" charset="0"/>
              </a:rPr>
              <a:t>FISCAL POLICIES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686800" cy="4754563"/>
          </a:xfrm>
        </p:spPr>
        <p:txBody>
          <a:bodyPr/>
          <a:lstStyle/>
          <a:p>
            <a:pPr>
              <a:buNone/>
            </a:pPr>
            <a:r>
              <a:rPr lang="en-029" b="1" dirty="0" smtClean="0">
                <a:solidFill>
                  <a:schemeClr val="tx2"/>
                </a:solidFill>
                <a:latin typeface="Times New Roman" pitchFamily="18" charset="0"/>
                <a:cs typeface="Times New Roman" pitchFamily="18" charset="0"/>
              </a:rPr>
              <a:t>The government can increase taxes (such as</a:t>
            </a:r>
          </a:p>
          <a:p>
            <a:pPr>
              <a:buNone/>
            </a:pPr>
            <a:r>
              <a:rPr lang="en-029" b="1" dirty="0" smtClean="0">
                <a:solidFill>
                  <a:schemeClr val="tx2"/>
                </a:solidFill>
                <a:latin typeface="Times New Roman" pitchFamily="18" charset="0"/>
                <a:cs typeface="Times New Roman" pitchFamily="18" charset="0"/>
              </a:rPr>
              <a:t>income tax and VAT) and cut spending. This</a:t>
            </a:r>
          </a:p>
          <a:p>
            <a:pPr>
              <a:buNone/>
            </a:pPr>
            <a:r>
              <a:rPr lang="en-029" b="1" dirty="0" smtClean="0">
                <a:solidFill>
                  <a:schemeClr val="tx2"/>
                </a:solidFill>
                <a:latin typeface="Times New Roman" pitchFamily="18" charset="0"/>
                <a:cs typeface="Times New Roman" pitchFamily="18" charset="0"/>
              </a:rPr>
              <a:t>improves the budget situation and helps to</a:t>
            </a:r>
          </a:p>
          <a:p>
            <a:pPr>
              <a:buNone/>
            </a:pPr>
            <a:r>
              <a:rPr lang="en-029" b="1" dirty="0" smtClean="0">
                <a:solidFill>
                  <a:schemeClr val="tx2"/>
                </a:solidFill>
                <a:latin typeface="Times New Roman" pitchFamily="18" charset="0"/>
                <a:cs typeface="Times New Roman" pitchFamily="18" charset="0"/>
              </a:rPr>
              <a:t>reduce demand in the economy.</a:t>
            </a:r>
          </a:p>
          <a:p>
            <a:pPr>
              <a:buNone/>
            </a:pPr>
            <a:endParaRPr lang="en-029" b="1" dirty="0" smtClean="0">
              <a:solidFill>
                <a:schemeClr val="tx2"/>
              </a:solidFill>
              <a:latin typeface="Times New Roman" pitchFamily="18" charset="0"/>
              <a:cs typeface="Times New Roman" pitchFamily="18" charset="0"/>
            </a:endParaRPr>
          </a:p>
          <a:p>
            <a:pPr>
              <a:buNone/>
            </a:pPr>
            <a:r>
              <a:rPr lang="en-029" b="1" dirty="0" smtClean="0">
                <a:solidFill>
                  <a:schemeClr val="tx2"/>
                </a:solidFill>
                <a:latin typeface="Times New Roman" pitchFamily="18" charset="0"/>
                <a:cs typeface="Times New Roman" pitchFamily="18" charset="0"/>
              </a:rPr>
              <a:t>Both these policies reduce inflation by reducing</a:t>
            </a:r>
          </a:p>
          <a:p>
            <a:pPr>
              <a:buNone/>
            </a:pPr>
            <a:r>
              <a:rPr lang="en-029" b="1" dirty="0" smtClean="0">
                <a:solidFill>
                  <a:schemeClr val="tx2"/>
                </a:solidFill>
                <a:latin typeface="Times New Roman" pitchFamily="18" charset="0"/>
                <a:cs typeface="Times New Roman" pitchFamily="18" charset="0"/>
              </a:rPr>
              <a:t>growth of Aggregate Demand. </a:t>
            </a:r>
            <a:endParaRPr lang="en-029" b="1" dirty="0">
              <a:solidFill>
                <a:schemeClr val="tx2"/>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68963"/>
          </a:xfrm>
        </p:spPr>
        <p:txBody>
          <a:bodyPr>
            <a:normAutofit fontScale="92500"/>
          </a:bodyPr>
          <a:lstStyle/>
          <a:p>
            <a:pPr fontAlgn="base"/>
            <a:r>
              <a:rPr lang="en-029" sz="3600" b="1" dirty="0" smtClean="0">
                <a:solidFill>
                  <a:schemeClr val="tx2"/>
                </a:solidFill>
                <a:latin typeface="Times New Roman" pitchFamily="18" charset="0"/>
                <a:cs typeface="Times New Roman" pitchFamily="18" charset="0"/>
              </a:rPr>
              <a:t>An economy that is growing strongly can apply this fiscal policy without causing a recession.</a:t>
            </a:r>
          </a:p>
          <a:p>
            <a:pPr fontAlgn="base"/>
            <a:endParaRPr lang="en-029" sz="3600" b="1" dirty="0" smtClean="0">
              <a:solidFill>
                <a:schemeClr val="tx2"/>
              </a:solidFill>
              <a:latin typeface="Times New Roman" pitchFamily="18" charset="0"/>
              <a:cs typeface="Times New Roman" pitchFamily="18" charset="0"/>
            </a:endParaRPr>
          </a:p>
          <a:p>
            <a:pPr fontAlgn="base"/>
            <a:r>
              <a:rPr lang="en-029" sz="3600" b="1" dirty="0" smtClean="0">
                <a:solidFill>
                  <a:schemeClr val="tx2"/>
                </a:solidFill>
                <a:latin typeface="Times New Roman" pitchFamily="18" charset="0"/>
                <a:cs typeface="Times New Roman" pitchFamily="18" charset="0"/>
              </a:rPr>
              <a:t>An economy with high inflation and negative growth, then reduce aggregate demand would be more unpalatable as reducing inflation would lead to lower output and higher unemployment. They could still reduce inflation, but, it would be much more damaging to the economy.</a:t>
            </a:r>
          </a:p>
          <a:p>
            <a:endParaRPr lang="en-029"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MONETARISM {monetary policies}</a:t>
            </a:r>
            <a:br>
              <a:rPr lang="en-029" b="1" dirty="0" smtClean="0">
                <a:solidFill>
                  <a:srgbClr val="C00000"/>
                </a:solidFill>
                <a:latin typeface="Times New Roman" pitchFamily="18" charset="0"/>
                <a:cs typeface="Times New Roman" pitchFamily="18" charset="0"/>
              </a:rPr>
            </a:b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610600" cy="4525963"/>
          </a:xfrm>
        </p:spPr>
        <p:txBody>
          <a:bodyPr>
            <a:normAutofit/>
          </a:bodyPr>
          <a:lstStyle/>
          <a:p>
            <a:pPr fontAlgn="base">
              <a:buNone/>
            </a:pPr>
            <a:r>
              <a:rPr lang="en-029" dirty="0" smtClean="0"/>
              <a:t>    </a:t>
            </a:r>
            <a:r>
              <a:rPr lang="en-029" sz="3600" b="1" dirty="0" smtClean="0">
                <a:solidFill>
                  <a:schemeClr val="tx2"/>
                </a:solidFill>
                <a:latin typeface="Times New Roman" pitchFamily="18" charset="0"/>
                <a:cs typeface="Times New Roman" pitchFamily="18" charset="0"/>
              </a:rPr>
              <a:t>Monetarism seeks to control inflation through controlling the money supply. Monetarists believe there is a strong link between the money supply and inflation. If you can control the growth of the money supply, then you should be able to bring inflation under control. </a:t>
            </a:r>
            <a:endParaRPr lang="en-029" sz="3600" b="1" dirty="0">
              <a:solidFill>
                <a:schemeClr val="tx2"/>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fontAlgn="base">
              <a:buNone/>
            </a:pPr>
            <a:r>
              <a:rPr lang="en-029" b="1" dirty="0" smtClean="0">
                <a:solidFill>
                  <a:schemeClr val="tx2"/>
                </a:solidFill>
                <a:latin typeface="Times New Roman" pitchFamily="18" charset="0"/>
                <a:cs typeface="Times New Roman" pitchFamily="18" charset="0"/>
              </a:rPr>
              <a:t>Monetarists would stress policies such as:</a:t>
            </a:r>
          </a:p>
          <a:p>
            <a:pPr fontAlgn="base"/>
            <a:r>
              <a:rPr lang="en-029" b="1" dirty="0" smtClean="0">
                <a:solidFill>
                  <a:schemeClr val="tx2"/>
                </a:solidFill>
                <a:latin typeface="Times New Roman" pitchFamily="18" charset="0"/>
                <a:cs typeface="Times New Roman" pitchFamily="18" charset="0"/>
              </a:rPr>
              <a:t>higher interest rates (tightening monetary policy)</a:t>
            </a:r>
          </a:p>
          <a:p>
            <a:pPr fontAlgn="base"/>
            <a:r>
              <a:rPr lang="en-029" b="1" dirty="0" smtClean="0">
                <a:solidFill>
                  <a:schemeClr val="tx2"/>
                </a:solidFill>
                <a:latin typeface="Times New Roman" pitchFamily="18" charset="0"/>
                <a:cs typeface="Times New Roman" pitchFamily="18" charset="0"/>
              </a:rPr>
              <a:t>reducing budget deficit (deflationary fiscal policy)</a:t>
            </a:r>
          </a:p>
          <a:p>
            <a:pPr fontAlgn="base"/>
            <a:r>
              <a:rPr lang="en-029" b="1" dirty="0" smtClean="0">
                <a:solidFill>
                  <a:schemeClr val="tx2"/>
                </a:solidFill>
                <a:latin typeface="Times New Roman" pitchFamily="18" charset="0"/>
                <a:cs typeface="Times New Roman" pitchFamily="18" charset="0"/>
              </a:rPr>
              <a:t>Control of money being created by government</a:t>
            </a:r>
          </a:p>
          <a:p>
            <a:pPr fontAlgn="base"/>
            <a:r>
              <a:rPr lang="en-029" b="1" dirty="0" smtClean="0">
                <a:solidFill>
                  <a:schemeClr val="tx2"/>
                </a:solidFill>
                <a:latin typeface="Times New Roman" pitchFamily="18" charset="0"/>
                <a:cs typeface="Times New Roman" pitchFamily="18" charset="0"/>
              </a:rPr>
              <a:t>However, in practise, the link between money supply and inflation is less strong.</a:t>
            </a:r>
          </a:p>
          <a:p>
            <a:endParaRPr lang="en-029"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pPr algn="l"/>
            <a:r>
              <a:rPr lang="en-029" b="1" dirty="0" smtClean="0">
                <a:solidFill>
                  <a:srgbClr val="FF0000"/>
                </a:solidFill>
              </a:rPr>
              <a:t/>
            </a:r>
            <a:br>
              <a:rPr lang="en-029" b="1" dirty="0" smtClean="0">
                <a:solidFill>
                  <a:srgbClr val="FF0000"/>
                </a:solidFill>
              </a:rPr>
            </a:br>
            <a:r>
              <a:rPr lang="en-029" b="1" dirty="0" smtClean="0">
                <a:solidFill>
                  <a:srgbClr val="FF0000"/>
                </a:solidFill>
              </a:rPr>
              <a:t>OTHER POLICIES TO REDUCE INFLATION</a:t>
            </a:r>
            <a:br>
              <a:rPr lang="en-029" b="1" dirty="0" smtClean="0">
                <a:solidFill>
                  <a:srgbClr val="FF0000"/>
                </a:solidFill>
              </a:rPr>
            </a:br>
            <a:endParaRPr lang="en-029" b="1" dirty="0">
              <a:solidFill>
                <a:srgbClr val="FF0000"/>
              </a:solidFill>
            </a:endParaRPr>
          </a:p>
        </p:txBody>
      </p:sp>
      <p:sp>
        <p:nvSpPr>
          <p:cNvPr id="3" name="Content Placeholder 2"/>
          <p:cNvSpPr>
            <a:spLocks noGrp="1"/>
          </p:cNvSpPr>
          <p:nvPr>
            <p:ph idx="1"/>
          </p:nvPr>
        </p:nvSpPr>
        <p:spPr>
          <a:xfrm>
            <a:off x="152400" y="1143000"/>
            <a:ext cx="8763000" cy="4983163"/>
          </a:xfrm>
        </p:spPr>
        <p:txBody>
          <a:bodyPr>
            <a:normAutofit/>
          </a:bodyPr>
          <a:lstStyle/>
          <a:p>
            <a:pPr fontAlgn="base">
              <a:buNone/>
            </a:pPr>
            <a:r>
              <a:rPr lang="en-029" b="1" u="sng" dirty="0" smtClean="0">
                <a:solidFill>
                  <a:schemeClr val="tx2"/>
                </a:solidFill>
                <a:latin typeface="Times New Roman" pitchFamily="18" charset="0"/>
                <a:cs typeface="Times New Roman" pitchFamily="18" charset="0"/>
              </a:rPr>
              <a:t>WAGE CONTROL</a:t>
            </a:r>
          </a:p>
          <a:p>
            <a:pPr fontAlgn="base"/>
            <a:r>
              <a:rPr lang="en-029" sz="3600" b="1" dirty="0" smtClean="0">
                <a:solidFill>
                  <a:schemeClr val="tx2"/>
                </a:solidFill>
                <a:latin typeface="Times New Roman" pitchFamily="18" charset="0"/>
                <a:cs typeface="Times New Roman" pitchFamily="18" charset="0"/>
              </a:rPr>
              <a:t>If inflation is caused by wage inflation (e.g. powerful unions bargaining for higher real wages), then limiting wage growth can help to moderate inflation. Lower wage growth helps to reduce cost push inflation, and helps to moderate demand pull inflation.</a:t>
            </a:r>
          </a:p>
          <a:p>
            <a:endParaRPr lang="en-029"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fontAlgn="base"/>
            <a:r>
              <a:rPr lang="en-029" sz="4000" b="1" dirty="0" smtClean="0">
                <a:solidFill>
                  <a:schemeClr val="tx2"/>
                </a:solidFill>
                <a:latin typeface="Times New Roman" pitchFamily="18" charset="0"/>
                <a:cs typeface="Times New Roman" pitchFamily="18" charset="0"/>
              </a:rPr>
              <a:t>However, as the UK discovered in the 1970s, it can be difficult to control inflation through incomes policies, especially if the unions are powerful.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029" b="1" dirty="0" smtClean="0">
                <a:solidFill>
                  <a:schemeClr val="tx2"/>
                </a:solidFill>
                <a:latin typeface="Times New Roman" pitchFamily="18" charset="0"/>
                <a:cs typeface="Times New Roman" pitchFamily="18" charset="0"/>
              </a:rPr>
              <a:t>Consumer price inflation is the rate at which</a:t>
            </a:r>
          </a:p>
          <a:p>
            <a:pPr>
              <a:buNone/>
            </a:pPr>
            <a:r>
              <a:rPr lang="en-029" b="1" dirty="0" smtClean="0">
                <a:solidFill>
                  <a:schemeClr val="tx2"/>
                </a:solidFill>
                <a:latin typeface="Times New Roman" pitchFamily="18" charset="0"/>
                <a:cs typeface="Times New Roman" pitchFamily="18" charset="0"/>
              </a:rPr>
              <a:t>the prices of goods and services bought by</a:t>
            </a:r>
          </a:p>
          <a:p>
            <a:pPr>
              <a:buNone/>
            </a:pPr>
            <a:r>
              <a:rPr lang="en-029" b="1" dirty="0" smtClean="0">
                <a:solidFill>
                  <a:schemeClr val="tx2"/>
                </a:solidFill>
                <a:latin typeface="Times New Roman" pitchFamily="18" charset="0"/>
                <a:cs typeface="Times New Roman" pitchFamily="18" charset="0"/>
              </a:rPr>
              <a:t>households rise or fall. A convenient way of</a:t>
            </a:r>
          </a:p>
          <a:p>
            <a:pPr>
              <a:buNone/>
            </a:pPr>
            <a:r>
              <a:rPr lang="en-029" b="1" dirty="0" smtClean="0">
                <a:solidFill>
                  <a:schemeClr val="tx2"/>
                </a:solidFill>
                <a:latin typeface="Times New Roman" pitchFamily="18" charset="0"/>
                <a:cs typeface="Times New Roman" pitchFamily="18" charset="0"/>
              </a:rPr>
              <a:t>thinking about this is to imagine a very large</a:t>
            </a:r>
          </a:p>
          <a:p>
            <a:pPr>
              <a:buNone/>
            </a:pPr>
            <a:r>
              <a:rPr lang="en-029" b="1" dirty="0" smtClean="0">
                <a:solidFill>
                  <a:schemeClr val="tx2"/>
                </a:solidFill>
                <a:latin typeface="Times New Roman" pitchFamily="18" charset="0"/>
                <a:cs typeface="Times New Roman" pitchFamily="18" charset="0"/>
              </a:rPr>
              <a:t>‘shopping basket’ containing those goods and</a:t>
            </a:r>
          </a:p>
          <a:p>
            <a:pPr>
              <a:buNone/>
            </a:pPr>
            <a:r>
              <a:rPr lang="en-029" b="1" dirty="0" smtClean="0">
                <a:solidFill>
                  <a:schemeClr val="tx2"/>
                </a:solidFill>
                <a:latin typeface="Times New Roman" pitchFamily="18" charset="0"/>
                <a:cs typeface="Times New Roman" pitchFamily="18" charset="0"/>
              </a:rPr>
              <a:t>services bought by households. As the prices</a:t>
            </a:r>
          </a:p>
          <a:p>
            <a:pPr>
              <a:buNone/>
            </a:pPr>
            <a:r>
              <a:rPr lang="en-029" b="1" dirty="0" smtClean="0">
                <a:solidFill>
                  <a:schemeClr val="tx2"/>
                </a:solidFill>
                <a:latin typeface="Times New Roman" pitchFamily="18" charset="0"/>
                <a:cs typeface="Times New Roman" pitchFamily="18" charset="0"/>
              </a:rPr>
              <a:t>of the various items in the basket change over</a:t>
            </a:r>
          </a:p>
          <a:p>
            <a:pPr>
              <a:buNone/>
            </a:pPr>
            <a:r>
              <a:rPr lang="en-029" b="1" dirty="0" smtClean="0">
                <a:solidFill>
                  <a:schemeClr val="tx2"/>
                </a:solidFill>
                <a:latin typeface="Times New Roman" pitchFamily="18" charset="0"/>
                <a:cs typeface="Times New Roman" pitchFamily="18" charset="0"/>
              </a:rPr>
              <a:t>time, so does the total cost of the basket.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base"/>
            <a:r>
              <a:rPr lang="en-029" b="1" dirty="0" smtClean="0">
                <a:solidFill>
                  <a:srgbClr val="FF0000"/>
                </a:solidFill>
                <a:latin typeface="Times New Roman" pitchFamily="18" charset="0"/>
                <a:cs typeface="Times New Roman" pitchFamily="18" charset="0"/>
              </a:rPr>
              <a:t>Supply Side Policies</a:t>
            </a:r>
          </a:p>
        </p:txBody>
      </p:sp>
      <p:sp>
        <p:nvSpPr>
          <p:cNvPr id="3" name="Content Placeholder 2"/>
          <p:cNvSpPr>
            <a:spLocks noGrp="1"/>
          </p:cNvSpPr>
          <p:nvPr>
            <p:ph idx="1"/>
          </p:nvPr>
        </p:nvSpPr>
        <p:spPr>
          <a:xfrm>
            <a:off x="152400" y="1600200"/>
            <a:ext cx="8839200" cy="5029200"/>
          </a:xfrm>
        </p:spPr>
        <p:txBody>
          <a:bodyPr>
            <a:normAutofit/>
          </a:bodyPr>
          <a:lstStyle/>
          <a:p>
            <a:pPr fontAlgn="base"/>
            <a:r>
              <a:rPr lang="en-029" b="1" dirty="0" smtClean="0">
                <a:solidFill>
                  <a:schemeClr val="tx2"/>
                </a:solidFill>
                <a:latin typeface="Times New Roman" pitchFamily="18" charset="0"/>
                <a:cs typeface="Times New Roman" pitchFamily="18" charset="0"/>
              </a:rPr>
              <a:t>Often inflation is caused by persistent </a:t>
            </a:r>
            <a:r>
              <a:rPr lang="en-029" b="1" dirty="0" err="1" smtClean="0">
                <a:solidFill>
                  <a:schemeClr val="tx2"/>
                </a:solidFill>
                <a:latin typeface="Times New Roman" pitchFamily="18" charset="0"/>
                <a:cs typeface="Times New Roman" pitchFamily="18" charset="0"/>
              </a:rPr>
              <a:t>uncompetitiveness</a:t>
            </a:r>
            <a:r>
              <a:rPr lang="en-029" b="1" dirty="0" smtClean="0">
                <a:solidFill>
                  <a:schemeClr val="tx2"/>
                </a:solidFill>
                <a:latin typeface="Times New Roman" pitchFamily="18" charset="0"/>
                <a:cs typeface="Times New Roman" pitchFamily="18" charset="0"/>
              </a:rPr>
              <a:t> and rising costs. Supply side policies may enable the economy to become more competitive and help to moderate inflationary pressures. For example, more flexible labour markets may help reduce inflationary pressure.</a:t>
            </a:r>
            <a:br>
              <a:rPr lang="en-029" b="1" dirty="0" smtClean="0">
                <a:solidFill>
                  <a:schemeClr val="tx2"/>
                </a:solidFill>
                <a:latin typeface="Times New Roman" pitchFamily="18" charset="0"/>
                <a:cs typeface="Times New Roman" pitchFamily="18" charset="0"/>
              </a:rPr>
            </a:br>
            <a:r>
              <a:rPr lang="en-029" b="1" dirty="0" smtClean="0">
                <a:solidFill>
                  <a:schemeClr val="tx2"/>
                </a:solidFill>
                <a:latin typeface="Times New Roman" pitchFamily="18" charset="0"/>
                <a:cs typeface="Times New Roman" pitchFamily="18" charset="0"/>
              </a:rPr>
              <a:t>However, supply side policies can take a long time, and cannot deal with inflation caused by rising demand.</a:t>
            </a:r>
          </a:p>
          <a:p>
            <a:endParaRPr lang="en-029"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l"/>
            <a:r>
              <a:rPr lang="en-029" sz="3200" b="1" dirty="0" smtClean="0">
                <a:solidFill>
                  <a:srgbClr val="FF0000"/>
                </a:solidFill>
                <a:latin typeface="Times New Roman" pitchFamily="18" charset="0"/>
                <a:cs typeface="Times New Roman" pitchFamily="18" charset="0"/>
              </a:rPr>
              <a:t/>
            </a:r>
            <a:br>
              <a:rPr lang="en-029" sz="3200" b="1" dirty="0" smtClean="0">
                <a:solidFill>
                  <a:srgbClr val="FF0000"/>
                </a:solidFill>
                <a:latin typeface="Times New Roman" pitchFamily="18" charset="0"/>
                <a:cs typeface="Times New Roman" pitchFamily="18" charset="0"/>
              </a:rPr>
            </a:br>
            <a:r>
              <a:rPr lang="en-029" sz="3200" b="1" dirty="0" smtClean="0">
                <a:solidFill>
                  <a:srgbClr val="FF0000"/>
                </a:solidFill>
                <a:latin typeface="Times New Roman" pitchFamily="18" charset="0"/>
                <a:cs typeface="Times New Roman" pitchFamily="18" charset="0"/>
              </a:rPr>
              <a:t>WAYS TO REDUCE HYPERINFLATION</a:t>
            </a:r>
            <a:br>
              <a:rPr lang="en-029" sz="3200" b="1" dirty="0" smtClean="0">
                <a:solidFill>
                  <a:srgbClr val="FF0000"/>
                </a:solidFill>
                <a:latin typeface="Times New Roman" pitchFamily="18" charset="0"/>
                <a:cs typeface="Times New Roman" pitchFamily="18" charset="0"/>
              </a:rPr>
            </a:br>
            <a:endParaRPr lang="en-029"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8686800" cy="5059363"/>
          </a:xfrm>
        </p:spPr>
        <p:txBody>
          <a:bodyPr/>
          <a:lstStyle/>
          <a:p>
            <a:r>
              <a:rPr lang="en-029" sz="3600" b="1" dirty="0" smtClean="0">
                <a:solidFill>
                  <a:schemeClr val="tx2"/>
                </a:solidFill>
                <a:latin typeface="Times New Roman" pitchFamily="18" charset="0"/>
                <a:cs typeface="Times New Roman" pitchFamily="18" charset="0"/>
              </a:rPr>
              <a:t>In a period of hyperinflation, conventional policies may be unsuitable. Expectations of future inflation may be hard to change.  When people have lost confidence in a currency, it may be necessary to introduce a new currency or use another like the dollar (</a:t>
            </a:r>
            <a:r>
              <a:rPr lang="en-029" sz="3600" b="1" dirty="0" err="1" smtClean="0">
                <a:solidFill>
                  <a:schemeClr val="tx2"/>
                </a:solidFill>
                <a:latin typeface="Times New Roman" pitchFamily="18" charset="0"/>
                <a:cs typeface="Times New Roman" pitchFamily="18" charset="0"/>
              </a:rPr>
              <a:t>e.g.</a:t>
            </a:r>
            <a:r>
              <a:rPr lang="en-029" sz="3600" b="1" dirty="0" err="1" smtClean="0">
                <a:solidFill>
                  <a:schemeClr val="tx2"/>
                </a:solidFill>
                <a:latin typeface="Times New Roman" pitchFamily="18" charset="0"/>
                <a:cs typeface="Times New Roman" pitchFamily="18" charset="0"/>
                <a:hlinkClick r:id="rId2"/>
              </a:rPr>
              <a:t>Zimbabwe</a:t>
            </a:r>
            <a:r>
              <a:rPr lang="en-029" sz="3600" b="1" dirty="0" smtClean="0">
                <a:solidFill>
                  <a:schemeClr val="tx2"/>
                </a:solidFill>
                <a:latin typeface="Times New Roman" pitchFamily="18" charset="0"/>
                <a:cs typeface="Times New Roman" pitchFamily="18" charset="0"/>
                <a:hlinkClick r:id="rId2"/>
              </a:rPr>
              <a:t> hyperinflation</a:t>
            </a:r>
            <a:r>
              <a:rPr lang="en-029" sz="3600" b="1" dirty="0" smtClean="0">
                <a:solidFill>
                  <a:schemeClr val="tx2"/>
                </a:solidFill>
                <a:latin typeface="Times New Roman" pitchFamily="18" charset="0"/>
                <a:cs typeface="Times New Roman" pitchFamily="18" charset="0"/>
              </a:rPr>
              <a:t>).</a:t>
            </a:r>
          </a:p>
          <a:p>
            <a:endParaRPr lang="en-029"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9762"/>
          </a:xfrm>
        </p:spPr>
        <p:txBody>
          <a:bodyPr>
            <a:noAutofit/>
          </a:bodyPr>
          <a:lstStyle/>
          <a:p>
            <a:pPr algn="l"/>
            <a:r>
              <a:rPr lang="en-029" sz="3200" b="1" dirty="0" smtClean="0">
                <a:solidFill>
                  <a:srgbClr val="FF0000"/>
                </a:solidFill>
                <a:latin typeface="Times New Roman" pitchFamily="18" charset="0"/>
                <a:cs typeface="Times New Roman" pitchFamily="18" charset="0"/>
              </a:rPr>
              <a:t/>
            </a:r>
            <a:br>
              <a:rPr lang="en-029" sz="3200" b="1" dirty="0" smtClean="0">
                <a:solidFill>
                  <a:srgbClr val="FF0000"/>
                </a:solidFill>
                <a:latin typeface="Times New Roman" pitchFamily="18" charset="0"/>
                <a:cs typeface="Times New Roman" pitchFamily="18" charset="0"/>
              </a:rPr>
            </a:br>
            <a:r>
              <a:rPr lang="en-029" sz="3200" b="1" dirty="0" smtClean="0">
                <a:solidFill>
                  <a:srgbClr val="FF0000"/>
                </a:solidFill>
                <a:latin typeface="Times New Roman" pitchFamily="18" charset="0"/>
                <a:cs typeface="Times New Roman" pitchFamily="18" charset="0"/>
              </a:rPr>
              <a:t>WAYS TO REDUCE COST PUSH INFLATION</a:t>
            </a:r>
            <a:br>
              <a:rPr lang="en-029" sz="3200" b="1" dirty="0" smtClean="0">
                <a:solidFill>
                  <a:srgbClr val="FF0000"/>
                </a:solidFill>
                <a:latin typeface="Times New Roman" pitchFamily="18" charset="0"/>
                <a:cs typeface="Times New Roman" pitchFamily="18" charset="0"/>
              </a:rPr>
            </a:br>
            <a:endParaRPr lang="en-029"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lstStyle/>
          <a:p>
            <a:r>
              <a:rPr lang="en-029" sz="4000" b="1" dirty="0" smtClean="0">
                <a:solidFill>
                  <a:schemeClr val="tx2"/>
                </a:solidFill>
                <a:latin typeface="Times New Roman" pitchFamily="18" charset="0"/>
                <a:cs typeface="Times New Roman" pitchFamily="18" charset="0"/>
              </a:rPr>
              <a:t>Cost push inflation (e.g. rising oil prices can lead to inflation, but, also lower growth. This is the worst of both worlds, and is more difficult to control without leading to lower growth.</a:t>
            </a:r>
          </a:p>
          <a:p>
            <a:endParaRPr lang="en-029"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029" b="1" dirty="0" smtClean="0">
                <a:solidFill>
                  <a:schemeClr val="tx2"/>
                </a:solidFill>
                <a:latin typeface="Times New Roman" pitchFamily="18" charset="0"/>
                <a:cs typeface="Times New Roman" pitchFamily="18" charset="0"/>
              </a:rPr>
              <a:t>Movements in consumer price inflation</a:t>
            </a:r>
          </a:p>
          <a:p>
            <a:pPr>
              <a:buNone/>
            </a:pPr>
            <a:r>
              <a:rPr lang="en-029" b="1" dirty="0" smtClean="0">
                <a:solidFill>
                  <a:schemeClr val="tx2"/>
                </a:solidFill>
                <a:latin typeface="Times New Roman" pitchFamily="18" charset="0"/>
                <a:cs typeface="Times New Roman" pitchFamily="18" charset="0"/>
              </a:rPr>
              <a:t>indices represent the changing cost of the</a:t>
            </a:r>
          </a:p>
          <a:p>
            <a:pPr>
              <a:buNone/>
            </a:pPr>
            <a:r>
              <a:rPr lang="en-029" b="1" dirty="0" smtClean="0">
                <a:solidFill>
                  <a:schemeClr val="tx2"/>
                </a:solidFill>
                <a:latin typeface="Times New Roman" pitchFamily="18" charset="0"/>
                <a:cs typeface="Times New Roman" pitchFamily="18" charset="0"/>
              </a:rPr>
              <a:t>shopping basket.</a:t>
            </a:r>
          </a:p>
          <a:p>
            <a:endParaRPr lang="en-029" dirty="0" smtClean="0"/>
          </a:p>
          <a:p>
            <a:pPr>
              <a:buNone/>
            </a:pPr>
            <a:r>
              <a:rPr lang="en-029" b="1" dirty="0" smtClean="0">
                <a:solidFill>
                  <a:schemeClr val="tx2"/>
                </a:solidFill>
                <a:latin typeface="Times New Roman" pitchFamily="18" charset="0"/>
                <a:cs typeface="Times New Roman" pitchFamily="18" charset="0"/>
              </a:rPr>
              <a:t>In principle, the basket should contain all</a:t>
            </a:r>
          </a:p>
          <a:p>
            <a:pPr>
              <a:buNone/>
            </a:pPr>
            <a:r>
              <a:rPr lang="en-029" b="1" dirty="0" smtClean="0">
                <a:solidFill>
                  <a:schemeClr val="tx2"/>
                </a:solidFill>
                <a:latin typeface="Times New Roman" pitchFamily="18" charset="0"/>
                <a:cs typeface="Times New Roman" pitchFamily="18" charset="0"/>
              </a:rPr>
              <a:t>consumer goods and services purchased by</a:t>
            </a:r>
          </a:p>
          <a:p>
            <a:pPr>
              <a:buNone/>
            </a:pPr>
            <a:r>
              <a:rPr lang="en-029" b="1" dirty="0" smtClean="0">
                <a:solidFill>
                  <a:schemeClr val="tx2"/>
                </a:solidFill>
                <a:latin typeface="Times New Roman" pitchFamily="18" charset="0"/>
                <a:cs typeface="Times New Roman" pitchFamily="18" charset="0"/>
              </a:rPr>
              <a:t>households and the prices measured in every</a:t>
            </a:r>
          </a:p>
          <a:p>
            <a:pPr>
              <a:buNone/>
            </a:pPr>
            <a:r>
              <a:rPr lang="en-029" b="1" dirty="0" smtClean="0">
                <a:solidFill>
                  <a:schemeClr val="tx2"/>
                </a:solidFill>
                <a:latin typeface="Times New Roman" pitchFamily="18" charset="0"/>
                <a:cs typeface="Times New Roman" pitchFamily="18" charset="0"/>
              </a:rPr>
              <a:t>shop or outlet that supplies them.</a:t>
            </a:r>
            <a:endParaRPr lang="en-029"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COMPONENTS OF THE BASKET OF GOODS AND SERVICES</a:t>
            </a:r>
            <a:endParaRPr lang="en-029" dirty="0">
              <a:solidFill>
                <a:srgbClr val="FF0000"/>
              </a:solidFill>
            </a:endParaRPr>
          </a:p>
        </p:txBody>
      </p:sp>
      <p:sp>
        <p:nvSpPr>
          <p:cNvPr id="3" name="Content Placeholder 2"/>
          <p:cNvSpPr>
            <a:spLocks noGrp="1"/>
          </p:cNvSpPr>
          <p:nvPr>
            <p:ph idx="1"/>
          </p:nvPr>
        </p:nvSpPr>
        <p:spPr>
          <a:xfrm>
            <a:off x="152400" y="1600200"/>
            <a:ext cx="8991600" cy="4953000"/>
          </a:xfrm>
        </p:spPr>
        <p:txBody>
          <a:bodyPr>
            <a:normAutofit lnSpcReduction="10000"/>
          </a:bodyPr>
          <a:lstStyle/>
          <a:p>
            <a:pPr>
              <a:buNone/>
            </a:pPr>
            <a:r>
              <a:rPr lang="en-029" b="1" dirty="0" smtClean="0">
                <a:solidFill>
                  <a:srgbClr val="FF0000"/>
                </a:solidFill>
                <a:latin typeface="Times New Roman" pitchFamily="18" charset="0"/>
                <a:cs typeface="Times New Roman" pitchFamily="18" charset="0"/>
              </a:rPr>
              <a:t>Allocation of items to CPI divisions in 2014</a:t>
            </a:r>
          </a:p>
          <a:p>
            <a:pPr>
              <a:spcBef>
                <a:spcPts val="0"/>
              </a:spcBef>
              <a:buNone/>
            </a:pPr>
            <a:r>
              <a:rPr lang="en-029" dirty="0" smtClean="0"/>
              <a:t>                                      </a:t>
            </a:r>
            <a:r>
              <a:rPr lang="en-029" sz="1400" b="1" dirty="0" smtClean="0">
                <a:solidFill>
                  <a:schemeClr val="tx2"/>
                </a:solidFill>
                <a:latin typeface="Times New Roman" pitchFamily="18" charset="0"/>
                <a:cs typeface="Times New Roman" pitchFamily="18" charset="0"/>
              </a:rPr>
              <a:t>CPI                           OBSERVED                        RESPRESENTATIVE</a:t>
            </a:r>
          </a:p>
          <a:p>
            <a:pPr>
              <a:spcBef>
                <a:spcPts val="0"/>
              </a:spcBef>
              <a:buNone/>
            </a:pPr>
            <a:r>
              <a:rPr lang="en-029" sz="1400" b="1" dirty="0" smtClean="0">
                <a:solidFill>
                  <a:schemeClr val="tx2"/>
                </a:solidFill>
                <a:latin typeface="Times New Roman" pitchFamily="18" charset="0"/>
                <a:cs typeface="Times New Roman" pitchFamily="18" charset="0"/>
              </a:rPr>
              <a:t>                                                                           Weight %         VARIATION IN PRICE                ITEMS  % OF TATAL</a:t>
            </a:r>
          </a:p>
          <a:p>
            <a:pPr>
              <a:spcBef>
                <a:spcPts val="0"/>
              </a:spcBef>
              <a:buNone/>
            </a:pPr>
            <a:r>
              <a:rPr lang="en-029" sz="1400" b="1" dirty="0" smtClean="0">
                <a:solidFill>
                  <a:schemeClr val="tx2"/>
                </a:solidFill>
                <a:latin typeface="Times New Roman" pitchFamily="18" charset="0"/>
                <a:cs typeface="Times New Roman" pitchFamily="18" charset="0"/>
              </a:rPr>
              <a:t>                                                                                                            CHANGED</a:t>
            </a:r>
          </a:p>
          <a:p>
            <a:pPr>
              <a:spcBef>
                <a:spcPts val="0"/>
              </a:spcBef>
              <a:buNone/>
            </a:pPr>
            <a:endParaRPr lang="en-029" sz="1400" b="1" dirty="0" smtClean="0">
              <a:solidFill>
                <a:schemeClr val="tx2"/>
              </a:solidFill>
              <a:latin typeface="Times New Roman" pitchFamily="18" charset="0"/>
              <a:cs typeface="Times New Roman" pitchFamily="18" charset="0"/>
            </a:endParaRPr>
          </a:p>
          <a:p>
            <a:pPr>
              <a:spcBef>
                <a:spcPts val="0"/>
              </a:spcBef>
              <a:buNone/>
            </a:pPr>
            <a:r>
              <a:rPr lang="en-029" sz="1800" b="1" dirty="0" smtClean="0">
                <a:solidFill>
                  <a:schemeClr val="tx2"/>
                </a:solidFill>
                <a:latin typeface="Times New Roman" pitchFamily="18" charset="0"/>
                <a:cs typeface="Times New Roman" pitchFamily="18" charset="0"/>
              </a:rPr>
              <a:t>Food &amp; non-alcoholic beverages       11.2                    HIGH                                 23</a:t>
            </a:r>
          </a:p>
          <a:p>
            <a:pPr>
              <a:spcBef>
                <a:spcPts val="0"/>
              </a:spcBef>
              <a:buNone/>
            </a:pPr>
            <a:endParaRPr lang="en-029" sz="1800" b="1" dirty="0" smtClean="0">
              <a:solidFill>
                <a:schemeClr val="tx2"/>
              </a:solidFill>
              <a:latin typeface="Times New Roman" pitchFamily="18" charset="0"/>
              <a:cs typeface="Times New Roman" pitchFamily="18" charset="0"/>
            </a:endParaRPr>
          </a:p>
          <a:p>
            <a:pPr>
              <a:spcBef>
                <a:spcPts val="0"/>
              </a:spcBef>
              <a:buNone/>
            </a:pPr>
            <a:r>
              <a:rPr lang="en-029" sz="1800" b="1" dirty="0" smtClean="0">
                <a:solidFill>
                  <a:schemeClr val="tx2"/>
                </a:solidFill>
                <a:latin typeface="Times New Roman" pitchFamily="18" charset="0"/>
                <a:cs typeface="Times New Roman" pitchFamily="18" charset="0"/>
              </a:rPr>
              <a:t>Alcohol &amp; tobacco                                4.5                    LOW                                    4</a:t>
            </a:r>
          </a:p>
          <a:p>
            <a:pPr>
              <a:spcBef>
                <a:spcPts val="0"/>
              </a:spcBef>
              <a:buNone/>
            </a:pPr>
            <a:endParaRPr lang="en-029" sz="1800" b="1" dirty="0" smtClean="0">
              <a:solidFill>
                <a:schemeClr val="tx2"/>
              </a:solidFill>
              <a:latin typeface="Times New Roman" pitchFamily="18" charset="0"/>
              <a:cs typeface="Times New Roman" pitchFamily="18" charset="0"/>
            </a:endParaRPr>
          </a:p>
          <a:p>
            <a:pPr>
              <a:spcBef>
                <a:spcPts val="0"/>
              </a:spcBef>
              <a:buNone/>
            </a:pPr>
            <a:r>
              <a:rPr lang="en-029" sz="1800" b="1" dirty="0" smtClean="0">
                <a:solidFill>
                  <a:schemeClr val="tx2"/>
                </a:solidFill>
                <a:latin typeface="Times New Roman" pitchFamily="18" charset="0"/>
                <a:cs typeface="Times New Roman" pitchFamily="18" charset="0"/>
              </a:rPr>
              <a:t>Clothing &amp; footwear                            7.2                  MEDIUM                             11</a:t>
            </a:r>
          </a:p>
          <a:p>
            <a:pPr>
              <a:spcBef>
                <a:spcPts val="0"/>
              </a:spcBef>
              <a:buNone/>
            </a:pPr>
            <a:endParaRPr lang="en-029" sz="1800" b="1" dirty="0" smtClean="0">
              <a:solidFill>
                <a:schemeClr val="tx2"/>
              </a:solidFill>
              <a:latin typeface="Times New Roman" pitchFamily="18" charset="0"/>
              <a:cs typeface="Times New Roman" pitchFamily="18" charset="0"/>
            </a:endParaRPr>
          </a:p>
          <a:p>
            <a:pPr>
              <a:spcBef>
                <a:spcPts val="0"/>
              </a:spcBef>
              <a:buNone/>
            </a:pPr>
            <a:r>
              <a:rPr lang="en-029" sz="1800" b="1" dirty="0" smtClean="0">
                <a:solidFill>
                  <a:schemeClr val="tx2"/>
                </a:solidFill>
                <a:latin typeface="Times New Roman" pitchFamily="18" charset="0"/>
                <a:cs typeface="Times New Roman" pitchFamily="18" charset="0"/>
              </a:rPr>
              <a:t>Housing &amp; household services           12.9                 MEDIUM                               5</a:t>
            </a:r>
          </a:p>
          <a:p>
            <a:pPr>
              <a:spcBef>
                <a:spcPts val="0"/>
              </a:spcBef>
              <a:buNone/>
            </a:pPr>
            <a:endParaRPr lang="en-029" sz="1800" b="1" dirty="0" smtClean="0">
              <a:solidFill>
                <a:schemeClr val="tx2"/>
              </a:solidFill>
              <a:latin typeface="Times New Roman" pitchFamily="18" charset="0"/>
              <a:cs typeface="Times New Roman" pitchFamily="18" charset="0"/>
            </a:endParaRPr>
          </a:p>
          <a:p>
            <a:pPr>
              <a:spcBef>
                <a:spcPts val="0"/>
              </a:spcBef>
              <a:buNone/>
            </a:pPr>
            <a:r>
              <a:rPr lang="en-029" sz="1800" b="1" dirty="0" smtClean="0">
                <a:solidFill>
                  <a:schemeClr val="tx2"/>
                </a:solidFill>
                <a:latin typeface="Times New Roman" pitchFamily="18" charset="0"/>
                <a:cs typeface="Times New Roman" pitchFamily="18" charset="0"/>
              </a:rPr>
              <a:t>Furniture &amp; household goods              6.0                 MEDIUM                             10</a:t>
            </a:r>
          </a:p>
          <a:p>
            <a:pPr>
              <a:spcBef>
                <a:spcPts val="0"/>
              </a:spcBef>
              <a:buNone/>
            </a:pPr>
            <a:endParaRPr lang="en-029" sz="1800" b="1" dirty="0" smtClean="0">
              <a:solidFill>
                <a:schemeClr val="tx2"/>
              </a:solidFill>
              <a:latin typeface="Times New Roman" pitchFamily="18" charset="0"/>
              <a:cs typeface="Times New Roman" pitchFamily="18" charset="0"/>
            </a:endParaRPr>
          </a:p>
          <a:p>
            <a:pPr>
              <a:spcBef>
                <a:spcPts val="0"/>
              </a:spcBef>
              <a:buNone/>
            </a:pPr>
            <a:r>
              <a:rPr lang="en-029" sz="1800" b="1" dirty="0" smtClean="0">
                <a:solidFill>
                  <a:schemeClr val="tx2"/>
                </a:solidFill>
                <a:latin typeface="Times New Roman" pitchFamily="18" charset="0"/>
                <a:cs typeface="Times New Roman" pitchFamily="18" charset="0"/>
              </a:rPr>
              <a:t>Health                                                     2.4                 MEDIUM                               3</a:t>
            </a:r>
          </a:p>
          <a:p>
            <a:pPr>
              <a:spcBef>
                <a:spcPts val="0"/>
              </a:spcBef>
              <a:buNone/>
            </a:pPr>
            <a:endParaRPr lang="en-029" sz="1800" b="1" dirty="0" smtClean="0">
              <a:solidFill>
                <a:schemeClr val="tx2"/>
              </a:solidFill>
              <a:latin typeface="Times New Roman" pitchFamily="18" charset="0"/>
              <a:cs typeface="Times New Roman" pitchFamily="18" charset="0"/>
            </a:endParaRPr>
          </a:p>
          <a:p>
            <a:pPr>
              <a:spcBef>
                <a:spcPts val="0"/>
              </a:spcBef>
              <a:buNone/>
            </a:pPr>
            <a:r>
              <a:rPr lang="en-029" sz="1800" b="1" dirty="0" smtClean="0">
                <a:solidFill>
                  <a:schemeClr val="tx2"/>
                </a:solidFill>
                <a:latin typeface="Times New Roman" pitchFamily="18" charset="0"/>
                <a:cs typeface="Times New Roman" pitchFamily="18" charset="0"/>
              </a:rPr>
              <a:t>Transport                                              15.2                 MEDIUM                              6</a:t>
            </a:r>
          </a:p>
          <a:p>
            <a:pPr>
              <a:spcBef>
                <a:spcPts val="0"/>
              </a:spcBef>
              <a:buNone/>
            </a:pPr>
            <a:endParaRPr lang="en-029" sz="1800" b="1" dirty="0" smtClean="0">
              <a:solidFill>
                <a:schemeClr val="tx2"/>
              </a:solidFill>
              <a:latin typeface="Times New Roman" pitchFamily="18" charset="0"/>
              <a:cs typeface="Times New Roman" pitchFamily="18" charset="0"/>
            </a:endParaRPr>
          </a:p>
          <a:p>
            <a:pPr>
              <a:spcBef>
                <a:spcPts val="0"/>
              </a:spcBef>
              <a:buNone/>
            </a:pPr>
            <a:endParaRPr lang="en-029" sz="1400" b="1"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COMPONENTS OF THE BASKET OF GOODS AND SERVICES</a:t>
            </a:r>
            <a:endParaRPr lang="en-029" dirty="0">
              <a:solidFill>
                <a:srgbClr val="FF0000"/>
              </a:solidFill>
            </a:endParaRPr>
          </a:p>
        </p:txBody>
      </p:sp>
      <p:sp>
        <p:nvSpPr>
          <p:cNvPr id="3" name="Content Placeholder 2"/>
          <p:cNvSpPr>
            <a:spLocks noGrp="1"/>
          </p:cNvSpPr>
          <p:nvPr>
            <p:ph idx="1"/>
          </p:nvPr>
        </p:nvSpPr>
        <p:spPr>
          <a:xfrm>
            <a:off x="152400" y="1600200"/>
            <a:ext cx="8991600" cy="4953000"/>
          </a:xfrm>
        </p:spPr>
        <p:txBody>
          <a:bodyPr/>
          <a:lstStyle/>
          <a:p>
            <a:pPr>
              <a:buNone/>
            </a:pPr>
            <a:r>
              <a:rPr lang="en-029" b="1" dirty="0" smtClean="0">
                <a:solidFill>
                  <a:srgbClr val="FF0000"/>
                </a:solidFill>
                <a:latin typeface="Times New Roman" pitchFamily="18" charset="0"/>
                <a:cs typeface="Times New Roman" pitchFamily="18" charset="0"/>
              </a:rPr>
              <a:t>Allocation of items to CPI divisions in 2014</a:t>
            </a:r>
          </a:p>
          <a:p>
            <a:pPr>
              <a:spcBef>
                <a:spcPts val="0"/>
              </a:spcBef>
              <a:buNone/>
            </a:pPr>
            <a:r>
              <a:rPr lang="en-029" dirty="0" smtClean="0"/>
              <a:t>                                    </a:t>
            </a:r>
            <a:r>
              <a:rPr lang="en-029" sz="1400" b="1" dirty="0" smtClean="0">
                <a:solidFill>
                  <a:schemeClr val="tx2"/>
                </a:solidFill>
                <a:latin typeface="Times New Roman" pitchFamily="18" charset="0"/>
                <a:cs typeface="Times New Roman" pitchFamily="18" charset="0"/>
              </a:rPr>
              <a:t>CPI                           OBSERVED                         RESPRESENTATIVE</a:t>
            </a:r>
          </a:p>
          <a:p>
            <a:pPr>
              <a:spcBef>
                <a:spcPts val="0"/>
              </a:spcBef>
              <a:buNone/>
            </a:pPr>
            <a:r>
              <a:rPr lang="en-029" sz="1400" b="1" dirty="0" smtClean="0">
                <a:solidFill>
                  <a:schemeClr val="tx2"/>
                </a:solidFill>
                <a:latin typeface="Times New Roman" pitchFamily="18" charset="0"/>
                <a:cs typeface="Times New Roman" pitchFamily="18" charset="0"/>
              </a:rPr>
              <a:t>                                                                        Weight %         VARIATION IN PRICE                ITEMS  % OF TATAL</a:t>
            </a:r>
          </a:p>
          <a:p>
            <a:pPr>
              <a:spcBef>
                <a:spcPts val="0"/>
              </a:spcBef>
              <a:buNone/>
            </a:pPr>
            <a:r>
              <a:rPr lang="en-029" sz="1400" b="1" dirty="0" smtClean="0">
                <a:solidFill>
                  <a:schemeClr val="tx2"/>
                </a:solidFill>
                <a:latin typeface="Times New Roman" pitchFamily="18" charset="0"/>
                <a:cs typeface="Times New Roman" pitchFamily="18" charset="0"/>
              </a:rPr>
              <a:t>                                                                                                            CHANGED</a:t>
            </a:r>
          </a:p>
          <a:p>
            <a:pPr>
              <a:spcBef>
                <a:spcPts val="0"/>
              </a:spcBef>
              <a:buNone/>
            </a:pPr>
            <a:endParaRPr lang="en-029" sz="1400" b="1" dirty="0" smtClean="0">
              <a:solidFill>
                <a:schemeClr val="tx2"/>
              </a:solidFill>
              <a:latin typeface="Times New Roman" pitchFamily="18" charset="0"/>
              <a:cs typeface="Times New Roman" pitchFamily="18" charset="0"/>
            </a:endParaRPr>
          </a:p>
          <a:p>
            <a:pPr>
              <a:spcBef>
                <a:spcPts val="0"/>
              </a:spcBef>
              <a:buNone/>
            </a:pPr>
            <a:r>
              <a:rPr lang="en-029" sz="2000" b="1" dirty="0" smtClean="0">
                <a:solidFill>
                  <a:schemeClr val="tx2"/>
                </a:solidFill>
                <a:latin typeface="Times New Roman" pitchFamily="18" charset="0"/>
                <a:cs typeface="Times New Roman" pitchFamily="18" charset="0"/>
              </a:rPr>
              <a:t>Communication                         3.2                  HIGH                                     1</a:t>
            </a:r>
          </a:p>
          <a:p>
            <a:pPr>
              <a:spcBef>
                <a:spcPts val="0"/>
              </a:spcBef>
              <a:buNone/>
            </a:pPr>
            <a:endParaRPr lang="en-029" sz="1400" b="1" dirty="0" smtClean="0">
              <a:solidFill>
                <a:schemeClr val="tx2"/>
              </a:solidFill>
              <a:latin typeface="Times New Roman" pitchFamily="18" charset="0"/>
              <a:cs typeface="Times New Roman" pitchFamily="18" charset="0"/>
            </a:endParaRPr>
          </a:p>
          <a:p>
            <a:pPr>
              <a:spcBef>
                <a:spcPts val="0"/>
              </a:spcBef>
              <a:buNone/>
            </a:pPr>
            <a:endParaRPr lang="en-029" sz="1400" b="1" dirty="0" smtClean="0">
              <a:solidFill>
                <a:schemeClr val="tx2"/>
              </a:solidFill>
              <a:latin typeface="Times New Roman" pitchFamily="18" charset="0"/>
              <a:cs typeface="Times New Roman" pitchFamily="18" charset="0"/>
            </a:endParaRPr>
          </a:p>
          <a:p>
            <a:pPr>
              <a:spcBef>
                <a:spcPts val="0"/>
              </a:spcBef>
              <a:buNone/>
            </a:pPr>
            <a:r>
              <a:rPr lang="en-029" sz="2000" b="1" dirty="0" smtClean="0">
                <a:solidFill>
                  <a:schemeClr val="tx2"/>
                </a:solidFill>
                <a:latin typeface="Times New Roman" pitchFamily="18" charset="0"/>
                <a:cs typeface="Times New Roman" pitchFamily="18" charset="0"/>
              </a:rPr>
              <a:t>Recreation &amp; culture              14.4                  HIGH                                    17</a:t>
            </a:r>
          </a:p>
          <a:p>
            <a:pPr>
              <a:spcBef>
                <a:spcPts val="0"/>
              </a:spcBef>
              <a:buNone/>
            </a:pPr>
            <a:endParaRPr lang="en-029" sz="2000" b="1" dirty="0" smtClean="0">
              <a:solidFill>
                <a:schemeClr val="tx2"/>
              </a:solidFill>
              <a:latin typeface="Times New Roman" pitchFamily="18" charset="0"/>
              <a:cs typeface="Times New Roman" pitchFamily="18" charset="0"/>
            </a:endParaRPr>
          </a:p>
          <a:p>
            <a:pPr>
              <a:spcBef>
                <a:spcPts val="0"/>
              </a:spcBef>
              <a:buNone/>
            </a:pPr>
            <a:r>
              <a:rPr lang="en-029" sz="2000" b="1" dirty="0" smtClean="0">
                <a:solidFill>
                  <a:schemeClr val="tx2"/>
                </a:solidFill>
                <a:latin typeface="Times New Roman" pitchFamily="18" charset="0"/>
                <a:cs typeface="Times New Roman" pitchFamily="18" charset="0"/>
              </a:rPr>
              <a:t>Education                                  2.2                  HIGH                                      1</a:t>
            </a:r>
          </a:p>
          <a:p>
            <a:pPr>
              <a:spcBef>
                <a:spcPts val="0"/>
              </a:spcBef>
              <a:buNone/>
            </a:pPr>
            <a:endParaRPr lang="en-029" sz="2000" b="1" dirty="0" smtClean="0">
              <a:solidFill>
                <a:schemeClr val="tx2"/>
              </a:solidFill>
              <a:latin typeface="Times New Roman" pitchFamily="18" charset="0"/>
              <a:cs typeface="Times New Roman" pitchFamily="18" charset="0"/>
            </a:endParaRPr>
          </a:p>
          <a:p>
            <a:pPr>
              <a:spcBef>
                <a:spcPts val="0"/>
              </a:spcBef>
              <a:buNone/>
            </a:pPr>
            <a:r>
              <a:rPr lang="en-029" sz="2000" b="1" dirty="0" smtClean="0">
                <a:solidFill>
                  <a:schemeClr val="tx2"/>
                </a:solidFill>
                <a:latin typeface="Times New Roman" pitchFamily="18" charset="0"/>
                <a:cs typeface="Times New Roman" pitchFamily="18" charset="0"/>
              </a:rPr>
              <a:t>Restaurants &amp; hotels               12.0                 LOW                                      8</a:t>
            </a:r>
          </a:p>
          <a:p>
            <a:pPr>
              <a:spcBef>
                <a:spcPts val="0"/>
              </a:spcBef>
              <a:buNone/>
            </a:pPr>
            <a:endParaRPr lang="en-029" sz="2000" b="1" dirty="0" smtClean="0">
              <a:solidFill>
                <a:schemeClr val="tx2"/>
              </a:solidFill>
              <a:latin typeface="Times New Roman" pitchFamily="18" charset="0"/>
              <a:cs typeface="Times New Roman" pitchFamily="18" charset="0"/>
            </a:endParaRPr>
          </a:p>
          <a:p>
            <a:pPr>
              <a:spcBef>
                <a:spcPts val="0"/>
              </a:spcBef>
              <a:buNone/>
            </a:pPr>
            <a:r>
              <a:rPr lang="en-029" sz="2000" b="1" dirty="0" smtClean="0">
                <a:solidFill>
                  <a:schemeClr val="tx2"/>
                </a:solidFill>
                <a:latin typeface="Times New Roman" pitchFamily="18" charset="0"/>
                <a:cs typeface="Times New Roman" pitchFamily="18" charset="0"/>
              </a:rPr>
              <a:t>Miscellaneous goods &amp; </a:t>
            </a:r>
          </a:p>
          <a:p>
            <a:pPr>
              <a:spcBef>
                <a:spcPts val="0"/>
              </a:spcBef>
              <a:buNone/>
            </a:pPr>
            <a:r>
              <a:rPr lang="en-029" sz="2000" b="1" dirty="0" smtClean="0">
                <a:solidFill>
                  <a:schemeClr val="tx2"/>
                </a:solidFill>
                <a:latin typeface="Times New Roman" pitchFamily="18" charset="0"/>
                <a:cs typeface="Times New Roman" pitchFamily="18" charset="0"/>
              </a:rPr>
              <a:t>Services                                      8.8                 HIGH                                    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029" b="1" dirty="0" smtClean="0">
                <a:solidFill>
                  <a:srgbClr val="FF0000"/>
                </a:solidFill>
                <a:latin typeface="Times New Roman" pitchFamily="18" charset="0"/>
                <a:cs typeface="Times New Roman" pitchFamily="18" charset="0"/>
              </a:rPr>
              <a:t>FEATURES OF INFLATION</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181600"/>
          </a:xfrm>
        </p:spPr>
        <p:txBody>
          <a:bodyPr>
            <a:normAutofit/>
          </a:bodyPr>
          <a:lstStyle/>
          <a:p>
            <a:r>
              <a:rPr lang="en-029" sz="3600" b="1" dirty="0" smtClean="0">
                <a:solidFill>
                  <a:schemeClr val="tx2"/>
                </a:solidFill>
                <a:latin typeface="Times New Roman" pitchFamily="18" charset="0"/>
                <a:cs typeface="Times New Roman" pitchFamily="18" charset="0"/>
              </a:rPr>
              <a:t>Inflation is always accompanied by the rise in price level.</a:t>
            </a:r>
          </a:p>
          <a:p>
            <a:r>
              <a:rPr lang="en-029" sz="3600" b="1" dirty="0" smtClean="0">
                <a:solidFill>
                  <a:schemeClr val="tx2"/>
                </a:solidFill>
                <a:latin typeface="Times New Roman" pitchFamily="18" charset="0"/>
                <a:cs typeface="Times New Roman" pitchFamily="18" charset="0"/>
              </a:rPr>
              <a:t>Inflation is a monetary phenomenon and is generally caused by excessive money supply.</a:t>
            </a:r>
          </a:p>
          <a:p>
            <a:r>
              <a:rPr lang="en-029" sz="3600" b="1" dirty="0" smtClean="0">
                <a:solidFill>
                  <a:schemeClr val="tx2"/>
                </a:solidFill>
                <a:latin typeface="Times New Roman" pitchFamily="18" charset="0"/>
                <a:cs typeface="Times New Roman" pitchFamily="18" charset="0"/>
              </a:rPr>
              <a:t>Pure inflation starts after full employment.</a:t>
            </a:r>
          </a:p>
          <a:p>
            <a:r>
              <a:rPr lang="en-029" sz="3600" b="1" dirty="0" smtClean="0">
                <a:solidFill>
                  <a:schemeClr val="tx2"/>
                </a:solidFill>
                <a:latin typeface="Times New Roman" pitchFamily="18" charset="0"/>
                <a:cs typeface="Times New Roman" pitchFamily="18" charset="0"/>
              </a:rPr>
              <a:t>Inflation may be demand pull or cost push.</a:t>
            </a:r>
          </a:p>
          <a:p>
            <a:r>
              <a:rPr lang="en-029" sz="3600" b="1" dirty="0" smtClean="0">
                <a:solidFill>
                  <a:schemeClr val="tx2"/>
                </a:solidFill>
                <a:latin typeface="Times New Roman" pitchFamily="18" charset="0"/>
                <a:cs typeface="Times New Roman" pitchFamily="18" charset="0"/>
              </a:rPr>
              <a:t>Excessive demand in relation to the supply of everything is the essence of inflation.</a:t>
            </a:r>
            <a:endParaRPr lang="en-029" sz="36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b="1" dirty="0" smtClean="0">
                <a:solidFill>
                  <a:srgbClr val="FF0000"/>
                </a:solidFill>
                <a:latin typeface="Times New Roman" pitchFamily="18" charset="0"/>
                <a:cs typeface="Times New Roman" pitchFamily="18" charset="0"/>
              </a:rPr>
              <a:t>TYPES AND CAUSES INFLATION</a:t>
            </a:r>
            <a:endParaRPr lang="en-029"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l"/>
            <a:r>
              <a:rPr lang="en-029" sz="3600" b="1" dirty="0" smtClean="0">
                <a:solidFill>
                  <a:srgbClr val="FF0000"/>
                </a:solidFill>
                <a:latin typeface="Times New Roman" pitchFamily="18" charset="0"/>
                <a:cs typeface="Times New Roman" pitchFamily="18" charset="0"/>
              </a:rPr>
              <a:t>TYPES &amp; CAUSES OF INFLATION</a:t>
            </a:r>
            <a:endParaRPr lang="en-029"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10600" cy="4830763"/>
          </a:xfrm>
        </p:spPr>
        <p:txBody>
          <a:bodyPr/>
          <a:lstStyle/>
          <a:p>
            <a:r>
              <a:rPr lang="en-029" b="1" dirty="0" smtClean="0">
                <a:solidFill>
                  <a:srgbClr val="FF0000"/>
                </a:solidFill>
              </a:rPr>
              <a:t>Demand Pull inflation</a:t>
            </a:r>
          </a:p>
          <a:p>
            <a:r>
              <a:rPr lang="en-029" sz="4000" b="1" dirty="0" smtClean="0">
                <a:solidFill>
                  <a:schemeClr val="tx2"/>
                </a:solidFill>
                <a:latin typeface="Times New Roman" pitchFamily="18" charset="0"/>
                <a:cs typeface="Times New Roman" pitchFamily="18" charset="0"/>
              </a:rPr>
              <a:t>This type of inflation results due to the increase in Aggregate demand in the economy. The movement of aggregate demand from AD</a:t>
            </a:r>
            <a:r>
              <a:rPr lang="en-029" b="1" baseline="-25000" dirty="0" smtClean="0">
                <a:latin typeface="Times New Roman" pitchFamily="18" charset="0"/>
                <a:cs typeface="Times New Roman" pitchFamily="18" charset="0"/>
              </a:rPr>
              <a:t>0</a:t>
            </a:r>
            <a:r>
              <a:rPr lang="en-029" sz="4000" b="1" dirty="0" smtClean="0">
                <a:solidFill>
                  <a:schemeClr val="tx2"/>
                </a:solidFill>
                <a:latin typeface="Times New Roman" pitchFamily="18" charset="0"/>
                <a:cs typeface="Times New Roman" pitchFamily="18" charset="0"/>
              </a:rPr>
              <a:t> to AD</a:t>
            </a:r>
            <a:r>
              <a:rPr lang="en-029" sz="4000" b="1" baseline="-25000" dirty="0" smtClean="0">
                <a:solidFill>
                  <a:schemeClr val="tx2"/>
                </a:solidFill>
                <a:latin typeface="Times New Roman" pitchFamily="18" charset="0"/>
                <a:cs typeface="Times New Roman" pitchFamily="18" charset="0"/>
              </a:rPr>
              <a:t>1 </a:t>
            </a:r>
            <a:r>
              <a:rPr lang="en-029" sz="4000" b="1" dirty="0" smtClean="0">
                <a:solidFill>
                  <a:schemeClr val="tx2"/>
                </a:solidFill>
                <a:latin typeface="Times New Roman" pitchFamily="18" charset="0"/>
                <a:cs typeface="Times New Roman" pitchFamily="18" charset="0"/>
              </a:rPr>
              <a:t>results in an increased average price level in the economy </a:t>
            </a:r>
            <a:endParaRPr lang="en-029"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757</TotalTime>
  <Words>1214</Words>
  <Application>Microsoft Office PowerPoint</Application>
  <PresentationFormat>On-screen Show (4:3)</PresentationFormat>
  <Paragraphs>219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UNIT IVE</vt:lpstr>
      <vt:lpstr>INFLATION</vt:lpstr>
      <vt:lpstr>Slide 3</vt:lpstr>
      <vt:lpstr>Slide 4</vt:lpstr>
      <vt:lpstr>COMPONENTS OF THE BASKET OF GOODS AND SERVICES</vt:lpstr>
      <vt:lpstr>COMPONENTS OF THE BASKET OF GOODS AND SERVICES</vt:lpstr>
      <vt:lpstr>FEATURES OF INFLATION</vt:lpstr>
      <vt:lpstr>TYPES AND CAUSES INFLATION</vt:lpstr>
      <vt:lpstr>TYPES &amp; CAUSES OF INFLATION</vt:lpstr>
      <vt:lpstr> TYPES OF INFLATION       {Demand Pull inflation} </vt:lpstr>
      <vt:lpstr>Cost-Push, or Supply-Side Inflation</vt:lpstr>
      <vt:lpstr>Cost-Push, or Supply-Side Inflation</vt:lpstr>
      <vt:lpstr>Slide 13</vt:lpstr>
      <vt:lpstr> INFLATIONARY SPIRAL </vt:lpstr>
      <vt:lpstr>CAUSES OF INFLATION</vt:lpstr>
      <vt:lpstr>CAUSES OF INFLATION</vt:lpstr>
      <vt:lpstr>CAUSES OF INFLATION</vt:lpstr>
      <vt:lpstr>Slide 18</vt:lpstr>
      <vt:lpstr> MONETARISTS VIEW OF INFLATION </vt:lpstr>
      <vt:lpstr>MONETARISTS VIEW OF INFLATION</vt:lpstr>
      <vt:lpstr> Table 2.8.1:  Annual inflation rates (1990 – 2010) </vt:lpstr>
      <vt:lpstr>Slide 22</vt:lpstr>
      <vt:lpstr>CONTROLLING INFLATION</vt:lpstr>
      <vt:lpstr>FISCAL POLICIES</vt:lpstr>
      <vt:lpstr>Slide 25</vt:lpstr>
      <vt:lpstr>MONETARISM {monetary policies} </vt:lpstr>
      <vt:lpstr>Slide 27</vt:lpstr>
      <vt:lpstr> OTHER POLICIES TO REDUCE INFLATION </vt:lpstr>
      <vt:lpstr>Slide 29</vt:lpstr>
      <vt:lpstr>Supply Side Policies</vt:lpstr>
      <vt:lpstr> WAYS TO REDUCE HYPERINFLATION </vt:lpstr>
      <vt:lpstr> WAYS TO REDUCE COST PUSH INFLATION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THREE</dc:title>
  <dc:creator>Angella</dc:creator>
  <cp:lastModifiedBy>kanderson</cp:lastModifiedBy>
  <cp:revision>152</cp:revision>
  <dcterms:created xsi:type="dcterms:W3CDTF">2011-09-22T02:54:47Z</dcterms:created>
  <dcterms:modified xsi:type="dcterms:W3CDTF">2015-03-09T23:45:27Z</dcterms:modified>
</cp:coreProperties>
</file>